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78" r:id="rId5"/>
    <p:sldId id="261" r:id="rId6"/>
    <p:sldId id="260" r:id="rId7"/>
    <p:sldId id="262" r:id="rId8"/>
    <p:sldId id="275" r:id="rId9"/>
    <p:sldId id="263" r:id="rId10"/>
    <p:sldId id="276" r:id="rId11"/>
    <p:sldId id="264" r:id="rId12"/>
    <p:sldId id="265" r:id="rId13"/>
    <p:sldId id="266" r:id="rId14"/>
    <p:sldId id="279" r:id="rId15"/>
    <p:sldId id="267" r:id="rId16"/>
    <p:sldId id="268" r:id="rId17"/>
    <p:sldId id="270" r:id="rId18"/>
    <p:sldId id="277" r:id="rId19"/>
    <p:sldId id="271" r:id="rId20"/>
    <p:sldId id="280" r:id="rId21"/>
    <p:sldId id="272" r:id="rId22"/>
    <p:sldId id="273" r:id="rId23"/>
    <p:sldId id="274" r:id="rId24"/>
    <p:sldId id="281"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798" y="-96"/>
      </p:cViewPr>
      <p:guideLst>
        <p:guide orient="horz" pos="2160"/>
        <p:guide pos="384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7/20/2022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7/20/2022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pPr/>
              <a:t>7/20/2022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pPr/>
              <a:t>7/20/2022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pPr/>
              <a:t>7/20/2022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pPr/>
              <a:t>7/20/2022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pPr/>
              <a:t>7/20/2022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7/20/2022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7/20/2022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7/20/2022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7/20/2022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7/20/2022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7/20/2022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7/20/2022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7/20/2022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7/20/2022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7/20/2022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xmlns=""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7/20/2022</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DF6010-CA41-3043-9A1B-B9ECC98A64D9}"/>
              </a:ext>
            </a:extLst>
          </p:cNvPr>
          <p:cNvSpPr>
            <a:spLocks noGrp="1"/>
          </p:cNvSpPr>
          <p:nvPr>
            <p:ph type="title"/>
          </p:nvPr>
        </p:nvSpPr>
        <p:spPr>
          <a:xfrm>
            <a:off x="402497" y="933061"/>
            <a:ext cx="10629579" cy="5924939"/>
          </a:xfrm>
        </p:spPr>
        <p:txBody>
          <a:bodyPr vert="horz" lIns="91440" tIns="45720" rIns="91440" bIns="45720" rtlCol="0" anchor="ctr">
            <a:normAutofit/>
          </a:bodyPr>
          <a:lstStyle/>
          <a:p>
            <a:r>
              <a:rPr lang="en-IN" sz="4300"/>
              <a:t>Secondary growth</a:t>
            </a:r>
            <a:br>
              <a:rPr lang="en-IN" sz="4300"/>
            </a:br>
            <a:r>
              <a:rPr lang="en-IN" sz="4300"/>
              <a:t>And </a:t>
            </a:r>
            <a:br>
              <a:rPr lang="en-IN" sz="4300"/>
            </a:br>
            <a:r>
              <a:rPr lang="en-IN" sz="4300"/>
              <a:t> Anomalous secondary growth </a:t>
            </a:r>
            <a:br>
              <a:rPr lang="en-IN" sz="4300"/>
            </a:br>
            <a:r>
              <a:rPr lang="en-IN" sz="4300"/>
              <a:t>In</a:t>
            </a:r>
            <a:br>
              <a:rPr lang="en-IN" sz="4300"/>
            </a:br>
            <a:r>
              <a:rPr lang="en-IN" sz="4300"/>
              <a:t> </a:t>
            </a:r>
            <a:r>
              <a:rPr lang="en-IN" sz="4300" i="1" u="sng">
                <a:solidFill>
                  <a:srgbClr val="92D050"/>
                </a:solidFill>
              </a:rPr>
              <a:t>boerhaaviA (dicot) </a:t>
            </a:r>
            <a:r>
              <a:rPr lang="en-IN" sz="4300"/>
              <a:t/>
            </a:r>
            <a:br>
              <a:rPr lang="en-IN" sz="4300"/>
            </a:br>
            <a:r>
              <a:rPr lang="en-IN" sz="4300"/>
              <a:t/>
            </a:r>
            <a:br>
              <a:rPr lang="en-IN" sz="4300"/>
            </a:br>
            <a:r>
              <a:rPr lang="en-IN" sz="4300" i="1" u="sng">
                <a:solidFill>
                  <a:srgbClr val="00B0F0"/>
                </a:solidFill>
              </a:rPr>
              <a:t>Dracaena (monocot)  </a:t>
            </a:r>
            <a:endParaRPr lang="en-US" sz="4300" i="1" u="sng">
              <a:solidFill>
                <a:srgbClr val="00B0F0"/>
              </a:solidFill>
            </a:endParaRPr>
          </a:p>
        </p:txBody>
      </p:sp>
    </p:spTree>
    <p:extLst>
      <p:ext uri="{BB962C8B-B14F-4D97-AF65-F5344CB8AC3E}">
        <p14:creationId xmlns:p14="http://schemas.microsoft.com/office/powerpoint/2010/main" xmlns="" val="2944495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83D041-6FA1-204E-B3E6-7068EDAB1BB7}"/>
              </a:ext>
            </a:extLst>
          </p:cNvPr>
          <p:cNvSpPr>
            <a:spLocks noGrp="1"/>
          </p:cNvSpPr>
          <p:nvPr>
            <p:ph type="title"/>
          </p:nvPr>
        </p:nvSpPr>
        <p:spPr/>
        <p:txBody>
          <a:bodyPr>
            <a:normAutofit/>
          </a:bodyPr>
          <a:lstStyle/>
          <a:p>
            <a:r>
              <a:rPr lang="en-IN" sz="5400" b="1" i="1" u="sng">
                <a:solidFill>
                  <a:schemeClr val="accent6"/>
                </a:solidFill>
              </a:rPr>
              <a:t>Secondary growth</a:t>
            </a:r>
            <a:br>
              <a:rPr lang="en-IN" sz="5400" b="1" i="1" u="sng">
                <a:solidFill>
                  <a:schemeClr val="accent6"/>
                </a:solidFill>
              </a:rPr>
            </a:br>
            <a:endParaRPr lang="en-US" sz="5400" b="1" i="1" u="sng">
              <a:solidFill>
                <a:schemeClr val="accent6"/>
              </a:solidFill>
            </a:endParaRPr>
          </a:p>
        </p:txBody>
      </p:sp>
      <p:sp>
        <p:nvSpPr>
          <p:cNvPr id="11" name="Content Placeholder 2">
            <a:extLst>
              <a:ext uri="{FF2B5EF4-FFF2-40B4-BE49-F238E27FC236}">
                <a16:creationId xmlns:a16="http://schemas.microsoft.com/office/drawing/2014/main" xmlns="" id="{A5B0ED16-610A-FA4B-9222-CD051251633B}"/>
              </a:ext>
            </a:extLst>
          </p:cNvPr>
          <p:cNvSpPr txBox="1">
            <a:spLocks/>
          </p:cNvSpPr>
          <p:nvPr/>
        </p:nvSpPr>
        <p:spPr>
          <a:xfrm>
            <a:off x="162607" y="1770303"/>
            <a:ext cx="10718480" cy="421780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r>
              <a:rPr lang="en-IN"/>
              <a:t>Secondary growth is the growth that results from cell division in the cambia or lateral meristems and that causes the stems and roots thickning. </a:t>
            </a:r>
          </a:p>
          <a:p>
            <a:r>
              <a:rPr lang="en-IN"/>
              <a:t>It occur in evergreen species then in decidious one. </a:t>
            </a:r>
          </a:p>
          <a:p>
            <a:pPr marL="0" indent="0">
              <a:buFont typeface="Arial" panose="020B0604020202020204" pitchFamily="34" charset="0"/>
              <a:buNone/>
            </a:pPr>
            <a:r>
              <a:rPr lang="en-IN"/>
              <a:t> </a:t>
            </a:r>
            <a:r>
              <a:rPr lang="en-IN" sz="3200" i="1" u="sng">
                <a:solidFill>
                  <a:schemeClr val="accent4"/>
                </a:solidFill>
              </a:rPr>
              <a:t>Cambium</a:t>
            </a:r>
          </a:p>
          <a:p>
            <a:pPr marL="0" indent="0">
              <a:buFont typeface="Arial" panose="020B0604020202020204" pitchFamily="34" charset="0"/>
              <a:buNone/>
            </a:pPr>
            <a:endParaRPr lang="en-US" sz="2400" baseline="30000">
              <a:latin typeface="+mj-lt"/>
              <a:ea typeface="+mj-ea"/>
              <a:cs typeface="+mj-cs"/>
            </a:endParaRPr>
          </a:p>
        </p:txBody>
      </p:sp>
      <p:sp>
        <p:nvSpPr>
          <p:cNvPr id="5" name="TextBox 4">
            <a:extLst>
              <a:ext uri="{FF2B5EF4-FFF2-40B4-BE49-F238E27FC236}">
                <a16:creationId xmlns:a16="http://schemas.microsoft.com/office/drawing/2014/main" xmlns="" id="{B15ECB63-0F1E-4141-A608-DE6CBD267711}"/>
              </a:ext>
            </a:extLst>
          </p:cNvPr>
          <p:cNvSpPr txBox="1"/>
          <p:nvPr/>
        </p:nvSpPr>
        <p:spPr>
          <a:xfrm>
            <a:off x="329316" y="3823722"/>
            <a:ext cx="10551771" cy="830997"/>
          </a:xfrm>
          <a:prstGeom prst="rect">
            <a:avLst/>
          </a:prstGeom>
          <a:noFill/>
        </p:spPr>
        <p:txBody>
          <a:bodyPr wrap="square">
            <a:spAutoFit/>
          </a:bodyPr>
          <a:lstStyle/>
          <a:p>
            <a:r>
              <a:rPr lang="en-IN" sz="2400" b="0" i="1">
                <a:solidFill>
                  <a:srgbClr val="3C4043"/>
                </a:solidFill>
                <a:effectLst/>
                <a:latin typeface="Roboto" panose="02000000000000000000" pitchFamily="2" charset="0"/>
              </a:rPr>
              <a:t>A cambium, in plants, is a tissue layer that provides partially undifferentiated cells for plant growth</a:t>
            </a:r>
            <a:r>
              <a:rPr lang="en-IN" b="0" i="0">
                <a:solidFill>
                  <a:srgbClr val="3C4043"/>
                </a:solidFill>
                <a:effectLst/>
                <a:latin typeface="Roboto" panose="02000000000000000000" pitchFamily="2" charset="0"/>
              </a:rPr>
              <a:t>.</a:t>
            </a:r>
            <a:endParaRPr lang="en-US"/>
          </a:p>
        </p:txBody>
      </p:sp>
      <p:sp>
        <p:nvSpPr>
          <p:cNvPr id="7" name="TextBox 6">
            <a:extLst>
              <a:ext uri="{FF2B5EF4-FFF2-40B4-BE49-F238E27FC236}">
                <a16:creationId xmlns:a16="http://schemas.microsoft.com/office/drawing/2014/main" xmlns="" id="{5D37A051-2BAE-6F44-B7BE-571A8E8FEC7C}"/>
              </a:ext>
            </a:extLst>
          </p:cNvPr>
          <p:cNvSpPr txBox="1"/>
          <p:nvPr/>
        </p:nvSpPr>
        <p:spPr>
          <a:xfrm>
            <a:off x="162607" y="4833944"/>
            <a:ext cx="11440833" cy="1569660"/>
          </a:xfrm>
          <a:prstGeom prst="rect">
            <a:avLst/>
          </a:prstGeom>
          <a:noFill/>
        </p:spPr>
        <p:txBody>
          <a:bodyPr wrap="square">
            <a:spAutoFit/>
          </a:bodyPr>
          <a:lstStyle/>
          <a:p>
            <a:pPr algn="l" fontAlgn="base"/>
            <a:r>
              <a:rPr lang="en-IN" sz="2400" b="0" i="1">
                <a:solidFill>
                  <a:srgbClr val="303336"/>
                </a:solidFill>
                <a:effectLst/>
                <a:latin typeface="Open Sans" panose="02000000000000000000" pitchFamily="2" charset="0"/>
              </a:rPr>
              <a:t> It  is  a thin formative layer between the xylem and phloem of most vascular plants that gives rise to new cells and is responsible for secondary growth</a:t>
            </a:r>
            <a:endParaRPr lang="en-IN" sz="2400" b="0" i="1">
              <a:solidFill>
                <a:srgbClr val="212529"/>
              </a:solidFill>
              <a:effectLst/>
              <a:latin typeface="Open Sans" panose="02000000000000000000" pitchFamily="2" charset="0"/>
            </a:endParaRPr>
          </a:p>
          <a:p>
            <a:r>
              <a:rPr lang="en-IN" sz="2400" i="1"/>
              <a:t/>
            </a:r>
            <a:br>
              <a:rPr lang="en-IN" sz="2400" i="1"/>
            </a:br>
            <a:endParaRPr lang="en-US" sz="2400" i="1"/>
          </a:p>
        </p:txBody>
      </p:sp>
      <p:pic>
        <p:nvPicPr>
          <p:cNvPr id="3" name="Picture 3">
            <a:extLst>
              <a:ext uri="{FF2B5EF4-FFF2-40B4-BE49-F238E27FC236}">
                <a16:creationId xmlns:a16="http://schemas.microsoft.com/office/drawing/2014/main" xmlns="" id="{39308920-9D0D-9F4E-85AD-890771471549}"/>
              </a:ext>
            </a:extLst>
          </p:cNvPr>
          <p:cNvPicPr>
            <a:picLocks noChangeAspect="1"/>
          </p:cNvPicPr>
          <p:nvPr/>
        </p:nvPicPr>
        <p:blipFill>
          <a:blip r:embed="rId2"/>
          <a:stretch>
            <a:fillRect/>
          </a:stretch>
        </p:blipFill>
        <p:spPr>
          <a:xfrm>
            <a:off x="8802098" y="2214695"/>
            <a:ext cx="3227295" cy="1609028"/>
          </a:xfrm>
          <a:prstGeom prst="rect">
            <a:avLst/>
          </a:prstGeom>
        </p:spPr>
      </p:pic>
    </p:spTree>
    <p:extLst>
      <p:ext uri="{BB962C8B-B14F-4D97-AF65-F5344CB8AC3E}">
        <p14:creationId xmlns:p14="http://schemas.microsoft.com/office/powerpoint/2010/main" xmlns="" val="1215759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C700C3-8F42-3640-8E58-0A1CDB6332EC}"/>
              </a:ext>
            </a:extLst>
          </p:cNvPr>
          <p:cNvSpPr>
            <a:spLocks noGrp="1"/>
          </p:cNvSpPr>
          <p:nvPr>
            <p:ph type="title"/>
          </p:nvPr>
        </p:nvSpPr>
        <p:spPr>
          <a:xfrm>
            <a:off x="-1873132" y="268712"/>
            <a:ext cx="10364451" cy="1596177"/>
          </a:xfrm>
        </p:spPr>
        <p:txBody>
          <a:bodyPr/>
          <a:lstStyle/>
          <a:p>
            <a:r>
              <a:rPr lang="en-IN" i="1" u="sng">
                <a:solidFill>
                  <a:srgbClr val="FF0000"/>
                </a:solidFill>
              </a:rPr>
              <a:t>Structure of cambium</a:t>
            </a:r>
            <a:endParaRPr lang="en-US" i="1" u="sng">
              <a:solidFill>
                <a:srgbClr val="FF0000"/>
              </a:solidFill>
            </a:endParaRPr>
          </a:p>
        </p:txBody>
      </p:sp>
      <p:sp>
        <p:nvSpPr>
          <p:cNvPr id="3" name="Content Placeholder 2">
            <a:extLst>
              <a:ext uri="{FF2B5EF4-FFF2-40B4-BE49-F238E27FC236}">
                <a16:creationId xmlns:a16="http://schemas.microsoft.com/office/drawing/2014/main" xmlns="" id="{E7B3E9EB-5906-F442-8EED-C8686662A197}"/>
              </a:ext>
            </a:extLst>
          </p:cNvPr>
          <p:cNvSpPr>
            <a:spLocks noGrp="1"/>
          </p:cNvSpPr>
          <p:nvPr>
            <p:ph sz="quarter" idx="13"/>
          </p:nvPr>
        </p:nvSpPr>
        <p:spPr/>
        <p:txBody>
          <a:bodyPr/>
          <a:lstStyle/>
          <a:p>
            <a:r>
              <a:rPr lang="en-IN" b="1" u="sng">
                <a:solidFill>
                  <a:srgbClr val="00B050"/>
                </a:solidFill>
              </a:rPr>
              <a:t>Ray initials</a:t>
            </a:r>
          </a:p>
          <a:p>
            <a:r>
              <a:rPr lang="en-IN">
                <a:solidFill>
                  <a:schemeClr val="accent1"/>
                </a:solidFill>
              </a:rPr>
              <a:t>IsodiamEtric with flattened axis </a:t>
            </a:r>
          </a:p>
          <a:p>
            <a:r>
              <a:rPr lang="en-IN">
                <a:solidFill>
                  <a:schemeClr val="accent1"/>
                </a:solidFill>
              </a:rPr>
              <a:t>Give rise to parenchymatous vascular  rays </a:t>
            </a:r>
          </a:p>
          <a:p>
            <a:r>
              <a:rPr lang="en-IN">
                <a:solidFill>
                  <a:schemeClr val="accent1"/>
                </a:solidFill>
              </a:rPr>
              <a:t>Formed from the radials system of cambium. </a:t>
            </a:r>
          </a:p>
          <a:p>
            <a:endParaRPr lang="en-US">
              <a:solidFill>
                <a:schemeClr val="accent1"/>
              </a:solidFill>
            </a:endParaRPr>
          </a:p>
        </p:txBody>
      </p:sp>
      <p:sp>
        <p:nvSpPr>
          <p:cNvPr id="4" name="Content Placeholder 3">
            <a:extLst>
              <a:ext uri="{FF2B5EF4-FFF2-40B4-BE49-F238E27FC236}">
                <a16:creationId xmlns:a16="http://schemas.microsoft.com/office/drawing/2014/main" xmlns="" id="{EAEEE49B-9F6F-0943-9E59-013517B64FF4}"/>
              </a:ext>
            </a:extLst>
          </p:cNvPr>
          <p:cNvSpPr>
            <a:spLocks noGrp="1"/>
          </p:cNvSpPr>
          <p:nvPr>
            <p:ph sz="quarter" idx="14"/>
          </p:nvPr>
        </p:nvSpPr>
        <p:spPr>
          <a:xfrm>
            <a:off x="6575763" y="3730830"/>
            <a:ext cx="5105400" cy="3903307"/>
          </a:xfrm>
        </p:spPr>
        <p:txBody>
          <a:bodyPr/>
          <a:lstStyle/>
          <a:p>
            <a:r>
              <a:rPr lang="en-IN" b="1" i="1" u="sng">
                <a:solidFill>
                  <a:srgbClr val="00B050"/>
                </a:solidFill>
              </a:rPr>
              <a:t>Fusiform initial</a:t>
            </a:r>
            <a:endParaRPr lang="en-IN" b="1" i="1" u="sng">
              <a:solidFill>
                <a:srgbClr val="00B050"/>
              </a:solidFill>
              <a:effectLst/>
            </a:endParaRPr>
          </a:p>
          <a:p>
            <a:r>
              <a:rPr lang="en-IN">
                <a:solidFill>
                  <a:schemeClr val="accent1"/>
                </a:solidFill>
              </a:rPr>
              <a:t>Elongated with tapering ends. </a:t>
            </a:r>
          </a:p>
          <a:p>
            <a:r>
              <a:rPr lang="en-IN">
                <a:solidFill>
                  <a:schemeClr val="accent1"/>
                </a:solidFill>
              </a:rPr>
              <a:t>Spindle in shape</a:t>
            </a:r>
          </a:p>
          <a:p>
            <a:r>
              <a:rPr lang="en-IN">
                <a:solidFill>
                  <a:schemeClr val="accent1"/>
                </a:solidFill>
              </a:rPr>
              <a:t>Occur in middle region and give rise to secondary xylem and phloem. </a:t>
            </a:r>
          </a:p>
          <a:p>
            <a:endParaRPr lang="en-IN">
              <a:solidFill>
                <a:schemeClr val="accent1"/>
              </a:solidFill>
            </a:endParaRPr>
          </a:p>
          <a:p>
            <a:endParaRPr lang="en-IN">
              <a:solidFill>
                <a:schemeClr val="accent1"/>
              </a:solidFill>
            </a:endParaRPr>
          </a:p>
          <a:p>
            <a:endParaRPr lang="en-IN"/>
          </a:p>
          <a:p>
            <a:endParaRPr lang="en-IN">
              <a:solidFill>
                <a:schemeClr val="accent1"/>
              </a:solidFill>
            </a:endParaRPr>
          </a:p>
          <a:p>
            <a:endParaRPr lang="en-IN">
              <a:solidFill>
                <a:schemeClr val="accent1"/>
              </a:solidFill>
            </a:endParaRPr>
          </a:p>
          <a:p>
            <a:endParaRPr lang="en-IN"/>
          </a:p>
          <a:p>
            <a:endParaRPr lang="en-IN">
              <a:solidFill>
                <a:schemeClr val="accent1"/>
              </a:solidFill>
            </a:endParaRPr>
          </a:p>
          <a:p>
            <a:endParaRPr lang="en-US">
              <a:solidFill>
                <a:schemeClr val="tx1">
                  <a:lumMod val="10000"/>
                  <a:lumOff val="90000"/>
                </a:schemeClr>
              </a:solidFill>
            </a:endParaRPr>
          </a:p>
        </p:txBody>
      </p:sp>
      <p:pic>
        <p:nvPicPr>
          <p:cNvPr id="7" name="Picture 7">
            <a:extLst>
              <a:ext uri="{FF2B5EF4-FFF2-40B4-BE49-F238E27FC236}">
                <a16:creationId xmlns:a16="http://schemas.microsoft.com/office/drawing/2014/main" xmlns="" id="{96B44FF2-3E2D-C247-9974-CCD8760CB87C}"/>
              </a:ext>
            </a:extLst>
          </p:cNvPr>
          <p:cNvPicPr>
            <a:picLocks noChangeAspect="1"/>
          </p:cNvPicPr>
          <p:nvPr/>
        </p:nvPicPr>
        <p:blipFill>
          <a:blip r:embed="rId2"/>
          <a:stretch>
            <a:fillRect/>
          </a:stretch>
        </p:blipFill>
        <p:spPr>
          <a:xfrm>
            <a:off x="6193952" y="72965"/>
            <a:ext cx="5985212" cy="3356036"/>
          </a:xfrm>
          <a:prstGeom prst="rect">
            <a:avLst/>
          </a:prstGeom>
        </p:spPr>
      </p:pic>
    </p:spTree>
    <p:extLst>
      <p:ext uri="{BB962C8B-B14F-4D97-AF65-F5344CB8AC3E}">
        <p14:creationId xmlns:p14="http://schemas.microsoft.com/office/powerpoint/2010/main" xmlns="" val="3305312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xmlns="" id="{7CB7A82D-C014-CB45-B45B-F4B1F93C8865}"/>
              </a:ext>
            </a:extLst>
          </p:cNvPr>
          <p:cNvPicPr>
            <a:picLocks noGrp="1" noChangeAspect="1"/>
          </p:cNvPicPr>
          <p:nvPr>
            <p:ph sz="quarter" idx="13"/>
          </p:nvPr>
        </p:nvPicPr>
        <p:blipFill>
          <a:blip r:embed="rId2"/>
          <a:stretch>
            <a:fillRect/>
          </a:stretch>
        </p:blipFill>
        <p:spPr>
          <a:xfrm>
            <a:off x="423570" y="1427035"/>
            <a:ext cx="5672429" cy="5247923"/>
          </a:xfrm>
        </p:spPr>
      </p:pic>
      <p:pic>
        <p:nvPicPr>
          <p:cNvPr id="6" name="Picture 6">
            <a:extLst>
              <a:ext uri="{FF2B5EF4-FFF2-40B4-BE49-F238E27FC236}">
                <a16:creationId xmlns:a16="http://schemas.microsoft.com/office/drawing/2014/main" xmlns="" id="{121D518B-282E-594B-9F93-978B2C16B0E5}"/>
              </a:ext>
            </a:extLst>
          </p:cNvPr>
          <p:cNvPicPr>
            <a:picLocks noChangeAspect="1"/>
          </p:cNvPicPr>
          <p:nvPr/>
        </p:nvPicPr>
        <p:blipFill>
          <a:blip r:embed="rId3"/>
          <a:stretch>
            <a:fillRect/>
          </a:stretch>
        </p:blipFill>
        <p:spPr>
          <a:xfrm>
            <a:off x="6257000" y="1256291"/>
            <a:ext cx="5511430" cy="5418667"/>
          </a:xfrm>
          <a:prstGeom prst="rect">
            <a:avLst/>
          </a:prstGeom>
        </p:spPr>
      </p:pic>
    </p:spTree>
    <p:extLst>
      <p:ext uri="{BB962C8B-B14F-4D97-AF65-F5344CB8AC3E}">
        <p14:creationId xmlns:p14="http://schemas.microsoft.com/office/powerpoint/2010/main" xmlns="" val="1958188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B820A6-B148-7241-AF4A-9C3A02D1119D}"/>
              </a:ext>
            </a:extLst>
          </p:cNvPr>
          <p:cNvSpPr>
            <a:spLocks noGrp="1"/>
          </p:cNvSpPr>
          <p:nvPr>
            <p:ph type="title"/>
          </p:nvPr>
        </p:nvSpPr>
        <p:spPr/>
        <p:txBody>
          <a:bodyPr/>
          <a:lstStyle/>
          <a:p>
            <a:r>
              <a:rPr lang="en-IN" i="1" u="sng">
                <a:solidFill>
                  <a:srgbClr val="002060"/>
                </a:solidFill>
              </a:rPr>
              <a:t>Seasonal activity of cambium</a:t>
            </a:r>
            <a:endParaRPr lang="en-US" i="1" u="sng">
              <a:solidFill>
                <a:srgbClr val="002060"/>
              </a:solidFill>
            </a:endParaRPr>
          </a:p>
        </p:txBody>
      </p:sp>
      <p:sp>
        <p:nvSpPr>
          <p:cNvPr id="9" name="TextBox 8">
            <a:extLst>
              <a:ext uri="{FF2B5EF4-FFF2-40B4-BE49-F238E27FC236}">
                <a16:creationId xmlns:a16="http://schemas.microsoft.com/office/drawing/2014/main" xmlns="" id="{4C7B36AA-C004-BC46-B606-22FF44BC4AF5}"/>
              </a:ext>
            </a:extLst>
          </p:cNvPr>
          <p:cNvSpPr txBox="1"/>
          <p:nvPr/>
        </p:nvSpPr>
        <p:spPr>
          <a:xfrm>
            <a:off x="329162" y="1905506"/>
            <a:ext cx="10364451" cy="3416320"/>
          </a:xfrm>
          <a:prstGeom prst="rect">
            <a:avLst/>
          </a:prstGeom>
          <a:noFill/>
        </p:spPr>
        <p:txBody>
          <a:bodyPr wrap="square">
            <a:spAutoFit/>
          </a:bodyPr>
          <a:lstStyle/>
          <a:p>
            <a:r>
              <a:rPr lang="en-IN" b="0" i="0">
                <a:solidFill>
                  <a:srgbClr val="3B3835"/>
                </a:solidFill>
                <a:effectLst/>
                <a:latin typeface="Source Sans Pro" panose="02000000000000000000" pitchFamily="2" charset="0"/>
              </a:rPr>
              <a:t> </a:t>
            </a:r>
            <a:r>
              <a:rPr lang="en-IN" sz="2400" b="0" i="0">
                <a:solidFill>
                  <a:srgbClr val="3B3835"/>
                </a:solidFill>
                <a:effectLst/>
                <a:latin typeface="Source Sans Pro" panose="02000000000000000000" pitchFamily="2" charset="0"/>
              </a:rPr>
              <a:t>Cambium of some plants remains active for the entire period of their life, i.e., cambial cells divide and resulting cells mature to form xylem and phloem elements. </a:t>
            </a:r>
          </a:p>
          <a:p>
            <a:pPr marL="342900" indent="-342900">
              <a:buFont typeface="Arial" panose="020B0604020202020204" pitchFamily="34" charset="0"/>
              <a:buChar char="•"/>
            </a:pPr>
            <a:r>
              <a:rPr lang="en-IN" sz="2400" b="0" i="0">
                <a:solidFill>
                  <a:srgbClr val="3B3835"/>
                </a:solidFill>
                <a:effectLst/>
                <a:latin typeface="Source Sans Pro" panose="02000000000000000000" pitchFamily="2" charset="0"/>
              </a:rPr>
              <a:t> This type of seasonal activity usually found in the plants present in the tropical regions, and not all plants show cambial activity. </a:t>
            </a:r>
          </a:p>
          <a:p>
            <a:pPr marL="342900" indent="-342900">
              <a:buFont typeface="Arial" panose="020B0604020202020204" pitchFamily="34" charset="0"/>
              <a:buChar char="•"/>
            </a:pPr>
            <a:r>
              <a:rPr lang="en-IN" sz="2400" b="0" i="0">
                <a:solidFill>
                  <a:srgbClr val="3B3835"/>
                </a:solidFill>
                <a:effectLst/>
                <a:latin typeface="Source Sans Pro" panose="02000000000000000000" pitchFamily="2" charset="0"/>
              </a:rPr>
              <a:t> Percentage of ringless trees in the rain forests of; </a:t>
            </a:r>
          </a:p>
          <a:p>
            <a:pPr marL="342900" indent="-342900">
              <a:buFont typeface="Arial" panose="020B0604020202020204" pitchFamily="34" charset="0"/>
              <a:buChar char="•"/>
            </a:pPr>
            <a:r>
              <a:rPr lang="en-IN" sz="2400" b="0" i="0">
                <a:solidFill>
                  <a:srgbClr val="3B3835"/>
                </a:solidFill>
                <a:effectLst/>
                <a:latin typeface="Source Sans Pro" panose="02000000000000000000" pitchFamily="2" charset="0"/>
              </a:rPr>
              <a:t>India : 75%</a:t>
            </a:r>
          </a:p>
          <a:p>
            <a:pPr marL="342900" indent="-342900">
              <a:buFont typeface="Arial" panose="020B0604020202020204" pitchFamily="34" charset="0"/>
              <a:buChar char="•"/>
            </a:pPr>
            <a:r>
              <a:rPr lang="en-IN" sz="2400" b="0" i="0">
                <a:solidFill>
                  <a:srgbClr val="3B3835"/>
                </a:solidFill>
                <a:effectLst/>
                <a:latin typeface="Source Sans Pro" panose="02000000000000000000" pitchFamily="2" charset="0"/>
              </a:rPr>
              <a:t> Amazon : 43% </a:t>
            </a:r>
          </a:p>
          <a:p>
            <a:pPr marL="342900" indent="-342900">
              <a:buFont typeface="Arial" panose="020B0604020202020204" pitchFamily="34" charset="0"/>
              <a:buChar char="•"/>
            </a:pPr>
            <a:r>
              <a:rPr lang="en-IN" sz="2400" b="0" i="0">
                <a:solidFill>
                  <a:srgbClr val="3B3835"/>
                </a:solidFill>
                <a:effectLst/>
                <a:latin typeface="Source Sans Pro" panose="02000000000000000000" pitchFamily="2" charset="0"/>
              </a:rPr>
              <a:t>Malaysia : 15%</a:t>
            </a:r>
            <a:endParaRPr lang="en-US" sz="2400"/>
          </a:p>
        </p:txBody>
      </p:sp>
    </p:spTree>
    <p:extLst>
      <p:ext uri="{BB962C8B-B14F-4D97-AF65-F5344CB8AC3E}">
        <p14:creationId xmlns:p14="http://schemas.microsoft.com/office/powerpoint/2010/main" xmlns="" val="3850049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D7A42AD6-F692-144B-8FD1-9F16D441A8A6}"/>
              </a:ext>
            </a:extLst>
          </p:cNvPr>
          <p:cNvSpPr txBox="1"/>
          <p:nvPr/>
        </p:nvSpPr>
        <p:spPr>
          <a:xfrm>
            <a:off x="475678" y="1353854"/>
            <a:ext cx="11240643" cy="2308324"/>
          </a:xfrm>
          <a:prstGeom prst="rect">
            <a:avLst/>
          </a:prstGeom>
          <a:noFill/>
        </p:spPr>
        <p:txBody>
          <a:bodyPr wrap="square">
            <a:spAutoFit/>
          </a:bodyPr>
          <a:lstStyle/>
          <a:p>
            <a:r>
              <a:rPr lang="en-IN" sz="2400" b="0" i="0">
                <a:solidFill>
                  <a:srgbClr val="3B3835"/>
                </a:solidFill>
                <a:effectLst/>
                <a:latin typeface="Source Sans Pro" panose="020B0503030403020204" pitchFamily="34" charset="0"/>
              </a:rPr>
              <a:t>In regions with definite seasonal climate; seasonal activity of cambium ceased with onset of unfavorable conditions; </a:t>
            </a:r>
          </a:p>
          <a:p>
            <a:pPr marL="457200" indent="-457200">
              <a:buFont typeface="Arial" panose="020B0604020202020204" pitchFamily="34" charset="0"/>
              <a:buChar char="•"/>
            </a:pPr>
            <a:r>
              <a:rPr lang="en-IN" sz="2400" b="0" i="0">
                <a:solidFill>
                  <a:srgbClr val="3B3835"/>
                </a:solidFill>
                <a:effectLst/>
                <a:latin typeface="Source Sans Pro" panose="020B0503030403020204" pitchFamily="34" charset="0"/>
              </a:rPr>
              <a:t>In Autumn, it enters the dormant state and lasts for the end of summer</a:t>
            </a:r>
          </a:p>
          <a:p>
            <a:pPr marL="342900" indent="-342900">
              <a:buFont typeface="Arial" panose="020B0604020202020204" pitchFamily="34" charset="0"/>
              <a:buChar char="•"/>
            </a:pPr>
            <a:r>
              <a:rPr lang="en-IN" sz="2400" b="0" i="0">
                <a:solidFill>
                  <a:srgbClr val="3B3835"/>
                </a:solidFill>
                <a:effectLst/>
                <a:latin typeface="Source Sans Pro" panose="020B0503030403020204" pitchFamily="34" charset="0"/>
              </a:rPr>
              <a:t> In Spring, cambium again becomes active. </a:t>
            </a:r>
          </a:p>
          <a:p>
            <a:pPr marL="342900" indent="-342900">
              <a:buFont typeface="Arial" panose="020B0604020202020204" pitchFamily="34" charset="0"/>
              <a:buChar char="•"/>
            </a:pPr>
            <a:r>
              <a:rPr lang="en-IN" sz="2400" b="0" i="0">
                <a:solidFill>
                  <a:srgbClr val="3B3835"/>
                </a:solidFill>
                <a:effectLst/>
                <a:latin typeface="Source Sans Pro" panose="020B0503030403020204" pitchFamily="34" charset="0"/>
              </a:rPr>
              <a:t> Duration of cambial activity is also affected by day- length</a:t>
            </a:r>
          </a:p>
          <a:p>
            <a:pPr marL="342900" indent="-342900">
              <a:buFont typeface="Arial" panose="020B0604020202020204" pitchFamily="34" charset="0"/>
              <a:buChar char="•"/>
            </a:pPr>
            <a:r>
              <a:rPr lang="en-IN" sz="2400" b="0" i="0">
                <a:solidFill>
                  <a:srgbClr val="3B3835"/>
                </a:solidFill>
                <a:effectLst/>
                <a:latin typeface="Source Sans Pro" panose="020B0503030403020204" pitchFamily="34" charset="0"/>
              </a:rPr>
              <a:t>e.g., In Robinia pseudoacacia, cambium is dormant under short-day condition</a:t>
            </a:r>
            <a:r>
              <a:rPr lang="en-IN" b="0" i="0">
                <a:solidFill>
                  <a:srgbClr val="3B3835"/>
                </a:solidFill>
                <a:effectLst/>
                <a:latin typeface="Source Sans Pro" panose="020B0503030403020204" pitchFamily="34" charset="0"/>
              </a:rPr>
              <a:t>.</a:t>
            </a:r>
            <a:endParaRPr lang="en-US"/>
          </a:p>
        </p:txBody>
      </p:sp>
      <p:pic>
        <p:nvPicPr>
          <p:cNvPr id="5" name="Picture 6">
            <a:extLst>
              <a:ext uri="{FF2B5EF4-FFF2-40B4-BE49-F238E27FC236}">
                <a16:creationId xmlns:a16="http://schemas.microsoft.com/office/drawing/2014/main" xmlns="" id="{1E994D1D-009C-7549-8C70-B169EB2D1168}"/>
              </a:ext>
            </a:extLst>
          </p:cNvPr>
          <p:cNvPicPr>
            <a:picLocks noChangeAspect="1"/>
          </p:cNvPicPr>
          <p:nvPr/>
        </p:nvPicPr>
        <p:blipFill>
          <a:blip r:embed="rId2"/>
          <a:stretch>
            <a:fillRect/>
          </a:stretch>
        </p:blipFill>
        <p:spPr>
          <a:xfrm>
            <a:off x="365906" y="3750538"/>
            <a:ext cx="6063069" cy="2997689"/>
          </a:xfrm>
          <a:prstGeom prst="rect">
            <a:avLst/>
          </a:prstGeom>
        </p:spPr>
      </p:pic>
      <p:pic>
        <p:nvPicPr>
          <p:cNvPr id="8" name="Picture 8">
            <a:extLst>
              <a:ext uri="{FF2B5EF4-FFF2-40B4-BE49-F238E27FC236}">
                <a16:creationId xmlns:a16="http://schemas.microsoft.com/office/drawing/2014/main" xmlns="" id="{62362924-0D0E-6949-9B09-30078F5B2E9D}"/>
              </a:ext>
            </a:extLst>
          </p:cNvPr>
          <p:cNvPicPr>
            <a:picLocks noChangeAspect="1"/>
          </p:cNvPicPr>
          <p:nvPr/>
        </p:nvPicPr>
        <p:blipFill>
          <a:blip r:embed="rId3"/>
          <a:stretch>
            <a:fillRect/>
          </a:stretch>
        </p:blipFill>
        <p:spPr>
          <a:xfrm>
            <a:off x="6428975" y="3750539"/>
            <a:ext cx="4834539" cy="2997688"/>
          </a:xfrm>
          <a:prstGeom prst="rect">
            <a:avLst/>
          </a:prstGeom>
        </p:spPr>
      </p:pic>
    </p:spTree>
    <p:extLst>
      <p:ext uri="{BB962C8B-B14F-4D97-AF65-F5344CB8AC3E}">
        <p14:creationId xmlns:p14="http://schemas.microsoft.com/office/powerpoint/2010/main" xmlns="" val="4211018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56EE2A-B198-CD47-8EE5-FC6CA5ADF413}"/>
              </a:ext>
            </a:extLst>
          </p:cNvPr>
          <p:cNvSpPr>
            <a:spLocks noGrp="1"/>
          </p:cNvSpPr>
          <p:nvPr>
            <p:ph type="title"/>
          </p:nvPr>
        </p:nvSpPr>
        <p:spPr/>
        <p:txBody>
          <a:bodyPr/>
          <a:lstStyle/>
          <a:p>
            <a:r>
              <a:rPr lang="en-IN" b="1" i="1" u="sng">
                <a:solidFill>
                  <a:schemeClr val="accent6"/>
                </a:solidFill>
              </a:rPr>
              <a:t>Secondary growth in stem</a:t>
            </a:r>
            <a:endParaRPr lang="en-US" b="1" i="1" u="sng">
              <a:solidFill>
                <a:schemeClr val="accent6"/>
              </a:solidFill>
            </a:endParaRPr>
          </a:p>
        </p:txBody>
      </p:sp>
      <p:sp>
        <p:nvSpPr>
          <p:cNvPr id="5" name="TextBox 4">
            <a:extLst>
              <a:ext uri="{FF2B5EF4-FFF2-40B4-BE49-F238E27FC236}">
                <a16:creationId xmlns:a16="http://schemas.microsoft.com/office/drawing/2014/main" xmlns="" id="{1D200F78-9DAC-3241-8BE2-F2F86870D3B1}"/>
              </a:ext>
            </a:extLst>
          </p:cNvPr>
          <p:cNvSpPr txBox="1"/>
          <p:nvPr/>
        </p:nvSpPr>
        <p:spPr>
          <a:xfrm>
            <a:off x="1187367" y="2235917"/>
            <a:ext cx="10090859" cy="3046988"/>
          </a:xfrm>
          <a:prstGeom prst="rect">
            <a:avLst/>
          </a:prstGeom>
          <a:noFill/>
        </p:spPr>
        <p:txBody>
          <a:bodyPr wrap="square">
            <a:spAutoFit/>
          </a:bodyPr>
          <a:lstStyle/>
          <a:p>
            <a:r>
              <a:rPr lang="en-IN" sz="2400" b="0" i="0">
                <a:solidFill>
                  <a:srgbClr val="3B3835"/>
                </a:solidFill>
                <a:effectLst/>
                <a:latin typeface="Source Sans Pro" panose="020B0503030403020204" pitchFamily="34" charset="0"/>
              </a:rPr>
              <a:t>The cambium cells formed in circular in cross section from the beginning onwards. </a:t>
            </a:r>
          </a:p>
          <a:p>
            <a:pPr marL="342900" indent="-342900">
              <a:buFont typeface="Arial" panose="020B0604020202020204" pitchFamily="34" charset="0"/>
              <a:buChar char="•"/>
            </a:pPr>
            <a:r>
              <a:rPr lang="en-IN" sz="2400" b="0" i="0">
                <a:solidFill>
                  <a:srgbClr val="3B3835"/>
                </a:solidFill>
                <a:effectLst/>
                <a:latin typeface="Source Sans Pro" panose="020B0503030403020204" pitchFamily="34" charset="0"/>
              </a:rPr>
              <a:t> The cambial ring is partially primary (fascicular cambium) and partially secondary (interfascicular cambium). </a:t>
            </a:r>
          </a:p>
          <a:p>
            <a:pPr marL="342900" indent="-342900">
              <a:buFont typeface="Arial" panose="020B0604020202020204" pitchFamily="34" charset="0"/>
              <a:buChar char="•"/>
            </a:pPr>
            <a:r>
              <a:rPr lang="en-IN" sz="2400" b="0" i="0">
                <a:solidFill>
                  <a:srgbClr val="3B3835"/>
                </a:solidFill>
                <a:effectLst/>
                <a:latin typeface="Source Sans Pro" panose="020B0503030403020204" pitchFamily="34" charset="0"/>
              </a:rPr>
              <a:t> Periderm originates from the cortical cells (extra stelar in origin). </a:t>
            </a:r>
          </a:p>
          <a:p>
            <a:pPr marL="342900" indent="-342900">
              <a:buFont typeface="Arial" panose="020B0604020202020204" pitchFamily="34" charset="0"/>
              <a:buChar char="•"/>
            </a:pPr>
            <a:r>
              <a:rPr lang="en-IN" sz="2400" b="0" i="0">
                <a:solidFill>
                  <a:srgbClr val="3B3835"/>
                </a:solidFill>
                <a:effectLst/>
                <a:latin typeface="Source Sans Pro" panose="020B0503030403020204" pitchFamily="34" charset="0"/>
              </a:rPr>
              <a:t> In Dicot stem, for mechanical support xylem is with comparatively smaller vessels, greater fibers and less parenchyma. </a:t>
            </a:r>
          </a:p>
          <a:p>
            <a:pPr marL="342900" indent="-342900">
              <a:buFont typeface="Arial" panose="020B0604020202020204" pitchFamily="34" charset="0"/>
              <a:buChar char="•"/>
            </a:pPr>
            <a:r>
              <a:rPr lang="en-IN" sz="2400" b="0" i="0">
                <a:solidFill>
                  <a:srgbClr val="3B3835"/>
                </a:solidFill>
                <a:effectLst/>
                <a:latin typeface="Source Sans Pro" panose="020B0503030403020204" pitchFamily="34" charset="0"/>
              </a:rPr>
              <a:t> More amount of cork is produces for protection</a:t>
            </a:r>
            <a:endParaRPr lang="en-US" sz="2400"/>
          </a:p>
        </p:txBody>
      </p:sp>
    </p:spTree>
    <p:extLst>
      <p:ext uri="{BB962C8B-B14F-4D97-AF65-F5344CB8AC3E}">
        <p14:creationId xmlns:p14="http://schemas.microsoft.com/office/powerpoint/2010/main" xmlns="" val="601394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xmlns="" id="{063651D7-62B4-3D40-A18B-2611AFF9740B}"/>
              </a:ext>
            </a:extLst>
          </p:cNvPr>
          <p:cNvPicPr>
            <a:picLocks noChangeAspect="1"/>
          </p:cNvPicPr>
          <p:nvPr/>
        </p:nvPicPr>
        <p:blipFill>
          <a:blip r:embed="rId2"/>
          <a:stretch>
            <a:fillRect/>
          </a:stretch>
        </p:blipFill>
        <p:spPr>
          <a:xfrm>
            <a:off x="1335559" y="813330"/>
            <a:ext cx="9074478" cy="5827870"/>
          </a:xfrm>
          <a:prstGeom prst="rect">
            <a:avLst/>
          </a:prstGeom>
        </p:spPr>
      </p:pic>
    </p:spTree>
    <p:extLst>
      <p:ext uri="{BB962C8B-B14F-4D97-AF65-F5344CB8AC3E}">
        <p14:creationId xmlns:p14="http://schemas.microsoft.com/office/powerpoint/2010/main" xmlns="" val="2047830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9D17E7-82C4-354A-9C1D-99D60647CEA8}"/>
              </a:ext>
            </a:extLst>
          </p:cNvPr>
          <p:cNvSpPr>
            <a:spLocks noGrp="1"/>
          </p:cNvSpPr>
          <p:nvPr>
            <p:ph type="title"/>
          </p:nvPr>
        </p:nvSpPr>
        <p:spPr/>
        <p:txBody>
          <a:bodyPr/>
          <a:lstStyle/>
          <a:p>
            <a:r>
              <a:rPr lang="en-IN" i="1" u="sng">
                <a:solidFill>
                  <a:schemeClr val="accent1"/>
                </a:solidFill>
              </a:rPr>
              <a:t>Secondary growth in  roots</a:t>
            </a:r>
            <a:endParaRPr lang="en-US" i="1" u="sng">
              <a:solidFill>
                <a:schemeClr val="accent1"/>
              </a:solidFill>
            </a:endParaRPr>
          </a:p>
        </p:txBody>
      </p:sp>
      <p:sp>
        <p:nvSpPr>
          <p:cNvPr id="5" name="TextBox 4">
            <a:extLst>
              <a:ext uri="{FF2B5EF4-FFF2-40B4-BE49-F238E27FC236}">
                <a16:creationId xmlns:a16="http://schemas.microsoft.com/office/drawing/2014/main" xmlns="" id="{C1BAA81A-D3DC-024F-AEB5-56B99F073679}"/>
              </a:ext>
            </a:extLst>
          </p:cNvPr>
          <p:cNvSpPr txBox="1"/>
          <p:nvPr/>
        </p:nvSpPr>
        <p:spPr>
          <a:xfrm>
            <a:off x="1975894" y="2272385"/>
            <a:ext cx="8662466" cy="2677656"/>
          </a:xfrm>
          <a:prstGeom prst="rect">
            <a:avLst/>
          </a:prstGeom>
          <a:noFill/>
        </p:spPr>
        <p:txBody>
          <a:bodyPr wrap="square">
            <a:spAutoFit/>
          </a:bodyPr>
          <a:lstStyle/>
          <a:p>
            <a:pPr marL="342900" indent="-342900">
              <a:buFont typeface="Arial" panose="020B0604020202020204" pitchFamily="34" charset="0"/>
              <a:buChar char="•"/>
            </a:pPr>
            <a:r>
              <a:rPr lang="en-IN" sz="2400" b="0" i="0">
                <a:solidFill>
                  <a:srgbClr val="3B3835"/>
                </a:solidFill>
                <a:effectLst/>
                <a:latin typeface="Source Sans Pro" panose="020B0503030403020204" pitchFamily="34" charset="0"/>
              </a:rPr>
              <a:t>The cambial ring formed is wavy in the beginning and later becomes circular. </a:t>
            </a:r>
          </a:p>
          <a:p>
            <a:pPr marL="342900" indent="-342900">
              <a:buFont typeface="Arial" panose="020B0604020202020204" pitchFamily="34" charset="0"/>
              <a:buChar char="•"/>
            </a:pPr>
            <a:r>
              <a:rPr lang="en-IN" sz="2400" b="0" i="0">
                <a:solidFill>
                  <a:srgbClr val="3B3835"/>
                </a:solidFill>
                <a:effectLst/>
                <a:latin typeface="Source Sans Pro" panose="020B0503030403020204" pitchFamily="34" charset="0"/>
              </a:rPr>
              <a:t> The cambium ring is completely secondary in origin. </a:t>
            </a:r>
          </a:p>
          <a:p>
            <a:pPr marL="342900" indent="-342900">
              <a:buFont typeface="Arial" panose="020B0604020202020204" pitchFamily="34" charset="0"/>
              <a:buChar char="•"/>
            </a:pPr>
            <a:r>
              <a:rPr lang="en-IN" sz="2400" b="0" i="0">
                <a:solidFill>
                  <a:srgbClr val="3B3835"/>
                </a:solidFill>
                <a:effectLst/>
                <a:latin typeface="Source Sans Pro" panose="020B0503030403020204" pitchFamily="34" charset="0"/>
              </a:rPr>
              <a:t> Periderm originates from the pericycle (intra stelar in origin). </a:t>
            </a:r>
          </a:p>
          <a:p>
            <a:pPr marL="342900" indent="-342900">
              <a:buFont typeface="Arial" panose="020B0604020202020204" pitchFamily="34" charset="0"/>
              <a:buChar char="•"/>
            </a:pPr>
            <a:r>
              <a:rPr lang="en-IN" sz="2400" b="0" i="0">
                <a:solidFill>
                  <a:srgbClr val="3B3835"/>
                </a:solidFill>
                <a:effectLst/>
                <a:latin typeface="Source Sans Pro" panose="020B0503030403020204" pitchFamily="34" charset="0"/>
              </a:rPr>
              <a:t> In Dicot root, xylem is with big thin walled vessels with few fibers and more parenchyma. </a:t>
            </a:r>
          </a:p>
          <a:p>
            <a:pPr marL="342900" indent="-342900">
              <a:buFont typeface="Arial" panose="020B0604020202020204" pitchFamily="34" charset="0"/>
              <a:buChar char="•"/>
            </a:pPr>
            <a:r>
              <a:rPr lang="en-IN" sz="2400" b="0" i="0">
                <a:solidFill>
                  <a:srgbClr val="3B3835"/>
                </a:solidFill>
                <a:effectLst/>
                <a:latin typeface="Source Sans Pro" panose="020B0503030403020204" pitchFamily="34" charset="0"/>
              </a:rPr>
              <a:t>Less amount of cork is produced as root is underground</a:t>
            </a:r>
            <a:endParaRPr lang="en-US" sz="2400"/>
          </a:p>
        </p:txBody>
      </p:sp>
    </p:spTree>
    <p:extLst>
      <p:ext uri="{BB962C8B-B14F-4D97-AF65-F5344CB8AC3E}">
        <p14:creationId xmlns:p14="http://schemas.microsoft.com/office/powerpoint/2010/main" xmlns="" val="1121015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xmlns="" id="{C1E468EF-B6F7-5442-8E62-F4DBB19DE642}"/>
              </a:ext>
            </a:extLst>
          </p:cNvPr>
          <p:cNvPicPr>
            <a:picLocks noGrp="1" noChangeAspect="1"/>
          </p:cNvPicPr>
          <p:nvPr>
            <p:ph sz="quarter" idx="13"/>
          </p:nvPr>
        </p:nvPicPr>
        <p:blipFill>
          <a:blip r:embed="rId2"/>
          <a:stretch>
            <a:fillRect/>
          </a:stretch>
        </p:blipFill>
        <p:spPr>
          <a:xfrm>
            <a:off x="1823223" y="750108"/>
            <a:ext cx="8202612" cy="5888348"/>
          </a:xfrm>
        </p:spPr>
      </p:pic>
      <p:sp>
        <p:nvSpPr>
          <p:cNvPr id="5" name="TextBox 4">
            <a:extLst>
              <a:ext uri="{FF2B5EF4-FFF2-40B4-BE49-F238E27FC236}">
                <a16:creationId xmlns:a16="http://schemas.microsoft.com/office/drawing/2014/main" xmlns="" id="{1D812783-0ED4-8B44-BC64-6C9267C31343}"/>
              </a:ext>
            </a:extLst>
          </p:cNvPr>
          <p:cNvSpPr txBox="1"/>
          <p:nvPr/>
        </p:nvSpPr>
        <p:spPr>
          <a:xfrm>
            <a:off x="5177941" y="2515972"/>
            <a:ext cx="1828800" cy="1828800"/>
          </a:xfrm>
          <a:prstGeom prst="rect">
            <a:avLst/>
          </a:prstGeom>
          <a:noFill/>
        </p:spPr>
        <p:txBody>
          <a:bodyPr wrap="square" rtlCol="0">
            <a:spAutoFit/>
          </a:bodyPr>
          <a:lstStyle/>
          <a:p>
            <a:pPr algn="l"/>
            <a:endParaRPr lang="en-US"/>
          </a:p>
        </p:txBody>
      </p:sp>
    </p:spTree>
    <p:extLst>
      <p:ext uri="{BB962C8B-B14F-4D97-AF65-F5344CB8AC3E}">
        <p14:creationId xmlns:p14="http://schemas.microsoft.com/office/powerpoint/2010/main" xmlns="" val="2043590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442D5C-B265-A94B-81BB-93E52763D7E7}"/>
              </a:ext>
            </a:extLst>
          </p:cNvPr>
          <p:cNvSpPr>
            <a:spLocks noGrp="1"/>
          </p:cNvSpPr>
          <p:nvPr>
            <p:ph type="title"/>
          </p:nvPr>
        </p:nvSpPr>
        <p:spPr/>
        <p:txBody>
          <a:bodyPr/>
          <a:lstStyle/>
          <a:p>
            <a:r>
              <a:rPr lang="en-IN">
                <a:solidFill>
                  <a:srgbClr val="7030A0"/>
                </a:solidFill>
              </a:rPr>
              <a:t>Wood</a:t>
            </a:r>
            <a:br>
              <a:rPr lang="en-IN">
                <a:solidFill>
                  <a:srgbClr val="7030A0"/>
                </a:solidFill>
              </a:rPr>
            </a:br>
            <a:r>
              <a:rPr lang="en-IN" sz="2400"/>
              <a:t>The term wood is used for sec. Xylem produced due to  activity of  cambium in the stems of gymnosperm and dicotyledon angiosperm     </a:t>
            </a:r>
            <a:endParaRPr lang="en-US"/>
          </a:p>
        </p:txBody>
      </p:sp>
      <p:sp>
        <p:nvSpPr>
          <p:cNvPr id="3" name="Content Placeholder 2">
            <a:extLst>
              <a:ext uri="{FF2B5EF4-FFF2-40B4-BE49-F238E27FC236}">
                <a16:creationId xmlns:a16="http://schemas.microsoft.com/office/drawing/2014/main" xmlns="" id="{51400DBE-B714-944F-9CBF-4EDECB9A47D7}"/>
              </a:ext>
            </a:extLst>
          </p:cNvPr>
          <p:cNvSpPr>
            <a:spLocks noGrp="1"/>
          </p:cNvSpPr>
          <p:nvPr>
            <p:ph sz="quarter" idx="13"/>
          </p:nvPr>
        </p:nvSpPr>
        <p:spPr/>
        <p:txBody>
          <a:bodyPr>
            <a:normAutofit/>
          </a:bodyPr>
          <a:lstStyle/>
          <a:p>
            <a:pPr marL="0" indent="0">
              <a:buNone/>
            </a:pPr>
            <a:r>
              <a:rPr lang="en-IN" sz="2400" i="1" u="sng">
                <a:solidFill>
                  <a:schemeClr val="accent1"/>
                </a:solidFill>
              </a:rPr>
              <a:t>Soft wood</a:t>
            </a:r>
            <a:r>
              <a:rPr lang="en-IN" sz="2400">
                <a:solidFill>
                  <a:schemeClr val="accent1"/>
                </a:solidFill>
              </a:rPr>
              <a:t> </a:t>
            </a:r>
          </a:p>
          <a:p>
            <a:r>
              <a:rPr lang="en-IN" sz="2400">
                <a:solidFill>
                  <a:srgbClr val="00B050"/>
                </a:solidFill>
              </a:rPr>
              <a:t>Wood lacks vesssels. </a:t>
            </a:r>
          </a:p>
          <a:p>
            <a:r>
              <a:rPr lang="en-IN" sz="2400">
                <a:solidFill>
                  <a:srgbClr val="00B050"/>
                </a:solidFill>
              </a:rPr>
              <a:t>Also called non porous</a:t>
            </a:r>
          </a:p>
          <a:p>
            <a:r>
              <a:rPr lang="en-IN" sz="2400">
                <a:solidFill>
                  <a:srgbClr val="00B050"/>
                </a:solidFill>
              </a:rPr>
              <a:t>Found in gymnosperm. </a:t>
            </a:r>
          </a:p>
          <a:p>
            <a:r>
              <a:rPr lang="en-IN" sz="2400">
                <a:solidFill>
                  <a:srgbClr val="00B050"/>
                </a:solidFill>
              </a:rPr>
              <a:t>Trachieds quantity 90-95%</a:t>
            </a:r>
          </a:p>
          <a:p>
            <a:pPr marL="0" indent="0">
              <a:buNone/>
            </a:pPr>
            <a:endParaRPr lang="en-US" sz="2400">
              <a:solidFill>
                <a:schemeClr val="accent1"/>
              </a:solidFill>
            </a:endParaRPr>
          </a:p>
        </p:txBody>
      </p:sp>
      <p:sp>
        <p:nvSpPr>
          <p:cNvPr id="4" name="Content Placeholder 3">
            <a:extLst>
              <a:ext uri="{FF2B5EF4-FFF2-40B4-BE49-F238E27FC236}">
                <a16:creationId xmlns:a16="http://schemas.microsoft.com/office/drawing/2014/main" xmlns="" id="{617FCCE6-4071-5745-A845-5D34B2CAD0DA}"/>
              </a:ext>
            </a:extLst>
          </p:cNvPr>
          <p:cNvSpPr>
            <a:spLocks noGrp="1"/>
          </p:cNvSpPr>
          <p:nvPr>
            <p:ph sz="quarter" idx="14"/>
          </p:nvPr>
        </p:nvSpPr>
        <p:spPr>
          <a:xfrm>
            <a:off x="5855142" y="2367091"/>
            <a:ext cx="5105400" cy="3424107"/>
          </a:xfrm>
        </p:spPr>
        <p:txBody>
          <a:bodyPr/>
          <a:lstStyle/>
          <a:p>
            <a:pPr marL="0" indent="0">
              <a:buNone/>
            </a:pPr>
            <a:r>
              <a:rPr lang="en-IN" i="1" u="sng">
                <a:solidFill>
                  <a:schemeClr val="accent1"/>
                </a:solidFill>
              </a:rPr>
              <a:t>Hard wood</a:t>
            </a:r>
            <a:r>
              <a:rPr lang="en-IN">
                <a:solidFill>
                  <a:schemeClr val="accent1"/>
                </a:solidFill>
              </a:rPr>
              <a:t> </a:t>
            </a:r>
          </a:p>
          <a:p>
            <a:r>
              <a:rPr lang="en-IN">
                <a:solidFill>
                  <a:srgbClr val="00B050"/>
                </a:solidFill>
              </a:rPr>
              <a:t>CoNtain vessels</a:t>
            </a:r>
          </a:p>
          <a:p>
            <a:r>
              <a:rPr lang="en-IN">
                <a:solidFill>
                  <a:srgbClr val="00B050"/>
                </a:solidFill>
              </a:rPr>
              <a:t> Also called porous wood. </a:t>
            </a:r>
          </a:p>
          <a:p>
            <a:r>
              <a:rPr lang="en-IN">
                <a:solidFill>
                  <a:srgbClr val="00B050"/>
                </a:solidFill>
              </a:rPr>
              <a:t>Trachieds are only upto 5%in quantity. </a:t>
            </a:r>
          </a:p>
          <a:p>
            <a:r>
              <a:rPr lang="en-IN">
                <a:solidFill>
                  <a:srgbClr val="00B050"/>
                </a:solidFill>
              </a:rPr>
              <a:t>Wood fibres are abundant. </a:t>
            </a:r>
          </a:p>
          <a:p>
            <a:pPr marL="0" indent="0">
              <a:buNone/>
            </a:pPr>
            <a:endParaRPr lang="en-US"/>
          </a:p>
        </p:txBody>
      </p:sp>
    </p:spTree>
    <p:extLst>
      <p:ext uri="{BB962C8B-B14F-4D97-AF65-F5344CB8AC3E}">
        <p14:creationId xmlns:p14="http://schemas.microsoft.com/office/powerpoint/2010/main" xmlns="" val="197845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8ADA71-24BC-9C4D-819C-D314A1A19DD5}"/>
              </a:ext>
            </a:extLst>
          </p:cNvPr>
          <p:cNvSpPr>
            <a:spLocks noGrp="1"/>
          </p:cNvSpPr>
          <p:nvPr>
            <p:ph type="title"/>
          </p:nvPr>
        </p:nvSpPr>
        <p:spPr>
          <a:xfrm>
            <a:off x="-385192" y="1006242"/>
            <a:ext cx="11984424" cy="1373109"/>
          </a:xfrm>
        </p:spPr>
        <p:txBody>
          <a:bodyPr>
            <a:normAutofit/>
          </a:bodyPr>
          <a:lstStyle/>
          <a:p>
            <a:r>
              <a:rPr lang="en-IN" i="1" u="sng">
                <a:solidFill>
                  <a:schemeClr val="accent6">
                    <a:lumMod val="60000"/>
                    <a:lumOff val="40000"/>
                  </a:schemeClr>
                </a:solidFill>
              </a:rPr>
              <a:t>Anomalous secondary growth</a:t>
            </a:r>
            <a:endParaRPr lang="en-US" i="1" u="sng">
              <a:solidFill>
                <a:schemeClr val="accent6">
                  <a:lumMod val="60000"/>
                  <a:lumOff val="40000"/>
                </a:schemeClr>
              </a:solidFill>
            </a:endParaRPr>
          </a:p>
        </p:txBody>
      </p:sp>
      <p:sp>
        <p:nvSpPr>
          <p:cNvPr id="6" name="TextBox 5">
            <a:extLst>
              <a:ext uri="{FF2B5EF4-FFF2-40B4-BE49-F238E27FC236}">
                <a16:creationId xmlns:a16="http://schemas.microsoft.com/office/drawing/2014/main" xmlns="" id="{39415732-871C-8849-BE9C-C6441CF6CD7F}"/>
              </a:ext>
            </a:extLst>
          </p:cNvPr>
          <p:cNvSpPr txBox="1"/>
          <p:nvPr/>
        </p:nvSpPr>
        <p:spPr>
          <a:xfrm>
            <a:off x="918426" y="2644170"/>
            <a:ext cx="9842880" cy="1569660"/>
          </a:xfrm>
          <a:prstGeom prst="rect">
            <a:avLst/>
          </a:prstGeom>
          <a:noFill/>
        </p:spPr>
        <p:txBody>
          <a:bodyPr wrap="square">
            <a:spAutoFit/>
          </a:bodyPr>
          <a:lstStyle/>
          <a:p>
            <a:r>
              <a:rPr lang="en-IN" sz="2400" b="0" i="0">
                <a:solidFill>
                  <a:srgbClr val="4D5156"/>
                </a:solidFill>
                <a:effectLst/>
                <a:latin typeface="Roboto" panose="02000000000000000000" pitchFamily="2" charset="0"/>
              </a:rPr>
              <a:t>Anomalous secondary growth is the </a:t>
            </a:r>
            <a:r>
              <a:rPr lang="en-IN" sz="2400" b="1" i="0">
                <a:solidFill>
                  <a:srgbClr val="4D5156"/>
                </a:solidFill>
                <a:effectLst/>
                <a:latin typeface="Roboto" panose="02000000000000000000" pitchFamily="2" charset="0"/>
              </a:rPr>
              <a:t>abnormal secondary growth which does not give rise to the normal pattern of single vascular cambium which forms xylem and phloem rather they posses multiple cambium giving rise to abnormal secondary structures</a:t>
            </a:r>
            <a:endParaRPr lang="en-US" sz="2400"/>
          </a:p>
        </p:txBody>
      </p:sp>
    </p:spTree>
    <p:extLst>
      <p:ext uri="{BB962C8B-B14F-4D97-AF65-F5344CB8AC3E}">
        <p14:creationId xmlns:p14="http://schemas.microsoft.com/office/powerpoint/2010/main" xmlns="" val="1332896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A6FEA3-451D-BA42-8EBF-5F9CA5E04732}"/>
              </a:ext>
            </a:extLst>
          </p:cNvPr>
          <p:cNvSpPr>
            <a:spLocks noGrp="1"/>
          </p:cNvSpPr>
          <p:nvPr>
            <p:ph type="title"/>
          </p:nvPr>
        </p:nvSpPr>
        <p:spPr>
          <a:xfrm>
            <a:off x="913774" y="514780"/>
            <a:ext cx="10364451" cy="1596177"/>
          </a:xfrm>
        </p:spPr>
        <p:txBody>
          <a:bodyPr/>
          <a:lstStyle/>
          <a:p>
            <a:r>
              <a:rPr lang="en-US" i="1" u="sng">
                <a:solidFill>
                  <a:schemeClr val="accent4">
                    <a:lumMod val="75000"/>
                  </a:schemeClr>
                </a:solidFill>
              </a:rPr>
              <a:t>Anomalous Secondary Thickening in Dracaena stem (Monocot)</a:t>
            </a:r>
          </a:p>
        </p:txBody>
      </p:sp>
      <p:sp>
        <p:nvSpPr>
          <p:cNvPr id="7" name="TextBox 6">
            <a:extLst>
              <a:ext uri="{FF2B5EF4-FFF2-40B4-BE49-F238E27FC236}">
                <a16:creationId xmlns:a16="http://schemas.microsoft.com/office/drawing/2014/main" xmlns="" id="{8F595B5C-99EB-BE44-A23B-21FF4B54D40A}"/>
              </a:ext>
            </a:extLst>
          </p:cNvPr>
          <p:cNvSpPr txBox="1"/>
          <p:nvPr/>
        </p:nvSpPr>
        <p:spPr>
          <a:xfrm>
            <a:off x="767412" y="2188236"/>
            <a:ext cx="11424588" cy="4154984"/>
          </a:xfrm>
          <a:prstGeom prst="rect">
            <a:avLst/>
          </a:prstGeom>
          <a:noFill/>
        </p:spPr>
        <p:txBody>
          <a:bodyPr wrap="square">
            <a:spAutoFit/>
          </a:bodyPr>
          <a:lstStyle/>
          <a:p>
            <a:r>
              <a:rPr lang="en-US" sz="2400"/>
              <a:t>• The secondary growth happens by abnormal growth from abnormal </a:t>
            </a:r>
          </a:p>
          <a:p>
            <a:r>
              <a:rPr lang="en-US" sz="2400"/>
              <a:t>cambium in monocot. In monocotyledons normally the vascular </a:t>
            </a:r>
          </a:p>
          <a:p>
            <a:r>
              <a:rPr lang="en-US" sz="2400"/>
              <a:t>bundles are closed. The cambium being absent the secondary growth </a:t>
            </a:r>
          </a:p>
          <a:p>
            <a:r>
              <a:rPr lang="en-US" sz="2400"/>
              <a:t>is absent; but in some plants like Dracaena and Yucca secondary </a:t>
            </a:r>
          </a:p>
          <a:p>
            <a:r>
              <a:rPr lang="en-US" sz="2400"/>
              <a:t>growth takes place.</a:t>
            </a:r>
          </a:p>
          <a:p>
            <a:r>
              <a:rPr lang="en-US" sz="2400"/>
              <a:t>• The normal cambium either does not develop. This abnormal cambium </a:t>
            </a:r>
          </a:p>
          <a:p>
            <a:r>
              <a:rPr lang="en-US" sz="2400"/>
              <a:t>may either develop from cortex or pericycle and shows abnormal </a:t>
            </a:r>
          </a:p>
          <a:p>
            <a:r>
              <a:rPr lang="en-US" sz="2400"/>
              <a:t>activity.</a:t>
            </a:r>
          </a:p>
          <a:p>
            <a:r>
              <a:rPr lang="en-US" sz="2400"/>
              <a:t>• The young stem has typical structure i.e. epidermis is followed by </a:t>
            </a:r>
          </a:p>
          <a:p>
            <a:r>
              <a:rPr lang="en-US" sz="2400"/>
              <a:t>sclerenchymatous hypodermis. A large number of closely arranged </a:t>
            </a:r>
          </a:p>
          <a:p>
            <a:r>
              <a:rPr lang="en-US" sz="2400"/>
              <a:t>bundles are scattered in ground tissue.</a:t>
            </a:r>
          </a:p>
        </p:txBody>
      </p:sp>
    </p:spTree>
    <p:extLst>
      <p:ext uri="{BB962C8B-B14F-4D97-AF65-F5344CB8AC3E}">
        <p14:creationId xmlns:p14="http://schemas.microsoft.com/office/powerpoint/2010/main" xmlns="" val="1675328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xmlns="" id="{07B1863E-82A6-004E-9E4D-0CCEAE010550}"/>
              </a:ext>
            </a:extLst>
          </p:cNvPr>
          <p:cNvPicPr>
            <a:picLocks noGrp="1" noChangeAspect="1"/>
          </p:cNvPicPr>
          <p:nvPr>
            <p:ph sz="quarter" idx="13"/>
          </p:nvPr>
        </p:nvPicPr>
        <p:blipFill>
          <a:blip r:embed="rId2"/>
          <a:stretch>
            <a:fillRect/>
          </a:stretch>
        </p:blipFill>
        <p:spPr>
          <a:xfrm>
            <a:off x="304922" y="447219"/>
            <a:ext cx="5791078" cy="5905826"/>
          </a:xfrm>
        </p:spPr>
      </p:pic>
      <p:pic>
        <p:nvPicPr>
          <p:cNvPr id="5" name="Picture 5">
            <a:extLst>
              <a:ext uri="{FF2B5EF4-FFF2-40B4-BE49-F238E27FC236}">
                <a16:creationId xmlns:a16="http://schemas.microsoft.com/office/drawing/2014/main" xmlns="" id="{C4495D25-F6B5-1148-B2E3-E2DC7760DB5D}"/>
              </a:ext>
            </a:extLst>
          </p:cNvPr>
          <p:cNvPicPr>
            <a:picLocks noChangeAspect="1"/>
          </p:cNvPicPr>
          <p:nvPr/>
        </p:nvPicPr>
        <p:blipFill>
          <a:blip r:embed="rId3"/>
          <a:stretch>
            <a:fillRect/>
          </a:stretch>
        </p:blipFill>
        <p:spPr>
          <a:xfrm>
            <a:off x="6484674" y="422851"/>
            <a:ext cx="5341420" cy="5930194"/>
          </a:xfrm>
          <a:prstGeom prst="rect">
            <a:avLst/>
          </a:prstGeom>
        </p:spPr>
      </p:pic>
    </p:spTree>
    <p:extLst>
      <p:ext uri="{BB962C8B-B14F-4D97-AF65-F5344CB8AC3E}">
        <p14:creationId xmlns:p14="http://schemas.microsoft.com/office/powerpoint/2010/main" xmlns="" val="3221593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2EB519EE-D845-7444-A4EA-6BADB869DA2D}"/>
              </a:ext>
            </a:extLst>
          </p:cNvPr>
          <p:cNvSpPr txBox="1"/>
          <p:nvPr/>
        </p:nvSpPr>
        <p:spPr>
          <a:xfrm>
            <a:off x="369565" y="1214109"/>
            <a:ext cx="11617527" cy="4154984"/>
          </a:xfrm>
          <a:prstGeom prst="rect">
            <a:avLst/>
          </a:prstGeom>
          <a:noFill/>
        </p:spPr>
        <p:txBody>
          <a:bodyPr wrap="square">
            <a:spAutoFit/>
          </a:bodyPr>
          <a:lstStyle/>
          <a:p>
            <a:r>
              <a:rPr lang="en-US" sz="2400"/>
              <a:t>One of the outer layers of cells from the ground tissue becomes meristematic and functions as</a:t>
            </a:r>
            <a:r>
              <a:rPr lang="en-IN" sz="2400"/>
              <a:t> </a:t>
            </a:r>
            <a:r>
              <a:rPr lang="en-US" sz="2400"/>
              <a:t>cambium. </a:t>
            </a:r>
            <a:endParaRPr lang="en-IN" sz="2400"/>
          </a:p>
          <a:p>
            <a:pPr marL="342900" indent="-342900">
              <a:buFont typeface="Arial" panose="020B0604020202020204" pitchFamily="34" charset="0"/>
              <a:buChar char="•"/>
            </a:pPr>
            <a:r>
              <a:rPr lang="en-US" sz="2400"/>
              <a:t>The cambium formed in the region which has </a:t>
            </a:r>
          </a:p>
          <a:p>
            <a:r>
              <a:rPr lang="en-US" sz="2400"/>
              <a:t>ceased elongating.</a:t>
            </a:r>
            <a:endParaRPr lang="en-IN" sz="2400"/>
          </a:p>
          <a:p>
            <a:r>
              <a:rPr lang="en-US" sz="2400"/>
              <a:t>• The activity of this cambium is more on the inner side and very little on the outside where </a:t>
            </a:r>
          </a:p>
          <a:p>
            <a:r>
              <a:rPr lang="en-US" sz="2400"/>
              <a:t>it forms only parenchyma.</a:t>
            </a:r>
            <a:endParaRPr lang="en-IN" sz="2400"/>
          </a:p>
          <a:p>
            <a:r>
              <a:rPr lang="en-US" sz="2400"/>
              <a:t> On the inner side it forms xylem and parenchyma in alternate</a:t>
            </a:r>
            <a:r>
              <a:rPr lang="en-IN" sz="2400"/>
              <a:t> </a:t>
            </a:r>
            <a:r>
              <a:rPr lang="en-US" sz="2400"/>
              <a:t>patches. The inner </a:t>
            </a:r>
          </a:p>
          <a:p>
            <a:r>
              <a:rPr lang="en-US" sz="2400"/>
              <a:t>parenchymatous cells are called conjunctive tissue.</a:t>
            </a:r>
          </a:p>
          <a:p>
            <a:r>
              <a:rPr lang="en-US" sz="2400"/>
              <a:t>• After a short while the activity of cambium on inner side changes and above the xylem it </a:t>
            </a:r>
          </a:p>
          <a:p>
            <a:r>
              <a:rPr lang="en-US" sz="2400"/>
              <a:t>starts forming phloem and then again xylem. The xylem formed earlier has bigger</a:t>
            </a:r>
            <a:r>
              <a:rPr lang="en-IN" sz="2400"/>
              <a:t> </a:t>
            </a:r>
            <a:r>
              <a:rPr lang="en-US" sz="2400"/>
              <a:t>vessels.</a:t>
            </a:r>
          </a:p>
          <a:p>
            <a:r>
              <a:rPr lang="en-US" sz="2400"/>
              <a:t>• Around each vascular bundle is developed sclerenchymatous sheath</a:t>
            </a:r>
          </a:p>
        </p:txBody>
      </p:sp>
    </p:spTree>
    <p:extLst>
      <p:ext uri="{BB962C8B-B14F-4D97-AF65-F5344CB8AC3E}">
        <p14:creationId xmlns:p14="http://schemas.microsoft.com/office/powerpoint/2010/main" xmlns="" val="341298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E432EB67-523D-C24E-973E-CB84B08828AD}"/>
              </a:ext>
            </a:extLst>
          </p:cNvPr>
          <p:cNvSpPr txBox="1"/>
          <p:nvPr/>
        </p:nvSpPr>
        <p:spPr>
          <a:xfrm>
            <a:off x="1454477" y="1451704"/>
            <a:ext cx="9001297" cy="830997"/>
          </a:xfrm>
          <a:prstGeom prst="rect">
            <a:avLst/>
          </a:prstGeom>
          <a:noFill/>
        </p:spPr>
        <p:txBody>
          <a:bodyPr wrap="square">
            <a:spAutoFit/>
          </a:bodyPr>
          <a:lstStyle/>
          <a:p>
            <a:r>
              <a:rPr lang="en-US" sz="2400" i="1"/>
              <a:t>The cambium after sometime alters its activity and forms xylem on the </a:t>
            </a:r>
          </a:p>
          <a:p>
            <a:r>
              <a:rPr lang="en-US" sz="2400" i="1"/>
              <a:t>inner side, at those places where it was previously forming the</a:t>
            </a:r>
          </a:p>
        </p:txBody>
      </p:sp>
      <p:sp>
        <p:nvSpPr>
          <p:cNvPr id="9" name="TextBox 8">
            <a:extLst>
              <a:ext uri="{FF2B5EF4-FFF2-40B4-BE49-F238E27FC236}">
                <a16:creationId xmlns:a16="http://schemas.microsoft.com/office/drawing/2014/main" xmlns="" id="{E4772CCE-DCD6-414A-AF12-01867184107C}"/>
              </a:ext>
            </a:extLst>
          </p:cNvPr>
          <p:cNvSpPr txBox="1"/>
          <p:nvPr/>
        </p:nvSpPr>
        <p:spPr>
          <a:xfrm>
            <a:off x="1353853" y="2355882"/>
            <a:ext cx="9312317" cy="2585323"/>
          </a:xfrm>
          <a:prstGeom prst="rect">
            <a:avLst/>
          </a:prstGeom>
          <a:noFill/>
        </p:spPr>
        <p:txBody>
          <a:bodyPr wrap="square">
            <a:spAutoFit/>
          </a:bodyPr>
          <a:lstStyle/>
          <a:p>
            <a:r>
              <a:rPr lang="en-US" sz="2400"/>
              <a:t>parenchyma and parenchyma in place of xylem. Similar to earlier case </a:t>
            </a:r>
          </a:p>
          <a:p>
            <a:r>
              <a:rPr lang="en-US" sz="2400"/>
              <a:t>again by change in activity it forms a ring of vascular bundles.</a:t>
            </a:r>
          </a:p>
          <a:p>
            <a:r>
              <a:rPr lang="en-US" sz="2400"/>
              <a:t>• Activity of cambium goes on changing regularly and more rings of </a:t>
            </a:r>
          </a:p>
          <a:p>
            <a:r>
              <a:rPr lang="en-US" sz="2400"/>
              <a:t>vascular bundles are formed.</a:t>
            </a:r>
          </a:p>
          <a:p>
            <a:r>
              <a:rPr lang="en-US" sz="2400"/>
              <a:t>• Cork cambium is formed below hypodermis and forms cork and cork </a:t>
            </a:r>
          </a:p>
          <a:p>
            <a:r>
              <a:rPr lang="en-US" sz="2400"/>
              <a:t>cambium in normal fashion.</a:t>
            </a:r>
          </a:p>
          <a:p>
            <a:endParaRPr lang="en-US"/>
          </a:p>
        </p:txBody>
      </p:sp>
    </p:spTree>
    <p:extLst>
      <p:ext uri="{BB962C8B-B14F-4D97-AF65-F5344CB8AC3E}">
        <p14:creationId xmlns:p14="http://schemas.microsoft.com/office/powerpoint/2010/main" xmlns="" val="2345872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D65EBF0E-87B7-D64C-966D-9B7CA9A55438}"/>
              </a:ext>
            </a:extLst>
          </p:cNvPr>
          <p:cNvSpPr txBox="1"/>
          <p:nvPr/>
        </p:nvSpPr>
        <p:spPr>
          <a:xfrm>
            <a:off x="2098472" y="764024"/>
            <a:ext cx="8397551" cy="1200329"/>
          </a:xfrm>
          <a:prstGeom prst="rect">
            <a:avLst/>
          </a:prstGeom>
          <a:noFill/>
        </p:spPr>
        <p:txBody>
          <a:bodyPr wrap="square">
            <a:spAutoFit/>
          </a:bodyPr>
          <a:lstStyle/>
          <a:p>
            <a:r>
              <a:rPr lang="en-US" sz="3600" i="1" u="sng">
                <a:solidFill>
                  <a:schemeClr val="accent6">
                    <a:lumMod val="60000"/>
                    <a:lumOff val="40000"/>
                  </a:schemeClr>
                </a:solidFill>
              </a:rPr>
              <a:t>Anomalous Secondary Thickening in Dicot stem </a:t>
            </a:r>
            <a:r>
              <a:rPr lang="en-IN" sz="3600" i="1" u="sng">
                <a:solidFill>
                  <a:schemeClr val="accent6">
                    <a:lumMod val="60000"/>
                    <a:lumOff val="40000"/>
                  </a:schemeClr>
                </a:solidFill>
              </a:rPr>
              <a:t>                   </a:t>
            </a:r>
            <a:r>
              <a:rPr lang="en-US" sz="3600" i="1" u="sng">
                <a:solidFill>
                  <a:schemeClr val="accent6">
                    <a:lumMod val="60000"/>
                    <a:lumOff val="40000"/>
                  </a:schemeClr>
                </a:solidFill>
              </a:rPr>
              <a:t>(Boerhaavia – Stem)</a:t>
            </a:r>
            <a:endParaRPr lang="en-US"/>
          </a:p>
        </p:txBody>
      </p:sp>
      <p:sp>
        <p:nvSpPr>
          <p:cNvPr id="6" name="TextBox 5">
            <a:extLst>
              <a:ext uri="{FF2B5EF4-FFF2-40B4-BE49-F238E27FC236}">
                <a16:creationId xmlns:a16="http://schemas.microsoft.com/office/drawing/2014/main" xmlns="" id="{98C65CC3-F844-2142-9AF0-255038EDEBCB}"/>
              </a:ext>
            </a:extLst>
          </p:cNvPr>
          <p:cNvSpPr txBox="1"/>
          <p:nvPr/>
        </p:nvSpPr>
        <p:spPr>
          <a:xfrm>
            <a:off x="1897224" y="1964353"/>
            <a:ext cx="11857195" cy="4893647"/>
          </a:xfrm>
          <a:prstGeom prst="rect">
            <a:avLst/>
          </a:prstGeom>
          <a:noFill/>
        </p:spPr>
        <p:txBody>
          <a:bodyPr wrap="square">
            <a:spAutoFit/>
          </a:bodyPr>
          <a:lstStyle/>
          <a:p>
            <a:r>
              <a:rPr lang="en-US" sz="2400"/>
              <a:t>The anamolous secondary growth of dicot (Boerhaavia) stem showed</a:t>
            </a:r>
          </a:p>
          <a:p>
            <a:r>
              <a:rPr lang="en-US" sz="2400"/>
              <a:t>following tissues from outside within:</a:t>
            </a:r>
          </a:p>
          <a:p>
            <a:r>
              <a:rPr lang="en-US" sz="2400"/>
              <a:t>Epidermis:</a:t>
            </a:r>
          </a:p>
          <a:p>
            <a:r>
              <a:rPr lang="en-US" sz="2400"/>
              <a:t>• Single layered epidermis consists of small, radially elongated cells.</a:t>
            </a:r>
          </a:p>
          <a:p>
            <a:r>
              <a:rPr lang="en-US" sz="2400"/>
              <a:t>• Multicellular epidermal hairs arise from some cells.</a:t>
            </a:r>
          </a:p>
          <a:p>
            <a:r>
              <a:rPr lang="en-US" sz="2400"/>
              <a:t>• A thick cuticle is present on the epidermis.</a:t>
            </a:r>
          </a:p>
          <a:p>
            <a:r>
              <a:rPr lang="en-US" sz="2400"/>
              <a:t>• Some stomata are also present.</a:t>
            </a:r>
          </a:p>
          <a:p>
            <a:r>
              <a:rPr lang="en-US" sz="2400"/>
              <a:t>Cortex:</a:t>
            </a:r>
          </a:p>
          <a:p>
            <a:r>
              <a:rPr lang="en-US" sz="2400"/>
              <a:t>• It is well differentiated and consists of few layered collenchymatous </a:t>
            </a:r>
          </a:p>
          <a:p>
            <a:r>
              <a:rPr lang="en-US" sz="2400"/>
              <a:t>hypodermis followed by chlorenchyma.</a:t>
            </a:r>
          </a:p>
          <a:p>
            <a:r>
              <a:rPr lang="en-US" sz="2400"/>
              <a:t>• Collenchyma is 3 to 4 cells deep, but generally near stomata </a:t>
            </a:r>
          </a:p>
          <a:p>
            <a:endParaRPr lang="en-US" sz="2400"/>
          </a:p>
          <a:p>
            <a:endParaRPr lang="en-US" sz="2400"/>
          </a:p>
        </p:txBody>
      </p:sp>
    </p:spTree>
    <p:extLst>
      <p:ext uri="{BB962C8B-B14F-4D97-AF65-F5344CB8AC3E}">
        <p14:creationId xmlns:p14="http://schemas.microsoft.com/office/powerpoint/2010/main" xmlns="" val="1115430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xmlns="" id="{1C8B3919-1AF6-6741-815A-07DC74FFCCDD}"/>
              </a:ext>
            </a:extLst>
          </p:cNvPr>
          <p:cNvPicPr>
            <a:picLocks noGrp="1" noChangeAspect="1"/>
          </p:cNvPicPr>
          <p:nvPr>
            <p:ph sz="quarter" idx="13"/>
          </p:nvPr>
        </p:nvPicPr>
        <p:blipFill>
          <a:blip r:embed="rId2"/>
          <a:stretch>
            <a:fillRect/>
          </a:stretch>
        </p:blipFill>
        <p:spPr>
          <a:xfrm>
            <a:off x="607221" y="510897"/>
            <a:ext cx="10977557" cy="5836206"/>
          </a:xfrm>
        </p:spPr>
      </p:pic>
    </p:spTree>
    <p:extLst>
      <p:ext uri="{BB962C8B-B14F-4D97-AF65-F5344CB8AC3E}">
        <p14:creationId xmlns:p14="http://schemas.microsoft.com/office/powerpoint/2010/main" xmlns="" val="2654717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CC5B121-4834-2046-9863-7FF27B065D0E}"/>
              </a:ext>
            </a:extLst>
          </p:cNvPr>
          <p:cNvSpPr txBox="1"/>
          <p:nvPr/>
        </p:nvSpPr>
        <p:spPr>
          <a:xfrm>
            <a:off x="1683170" y="1808551"/>
            <a:ext cx="9806290" cy="3785652"/>
          </a:xfrm>
          <a:prstGeom prst="rect">
            <a:avLst/>
          </a:prstGeom>
          <a:noFill/>
        </p:spPr>
        <p:txBody>
          <a:bodyPr wrap="square">
            <a:spAutoFit/>
          </a:bodyPr>
          <a:lstStyle/>
          <a:p>
            <a:r>
              <a:rPr lang="en-US" sz="2400"/>
              <a:t>it is only one layered.</a:t>
            </a:r>
          </a:p>
          <a:p>
            <a:r>
              <a:rPr lang="en-US" sz="2400"/>
              <a:t>• Chlorenchyma is present inner to collenchyma in the form of 3 to 7 </a:t>
            </a:r>
          </a:p>
          <a:p>
            <a:r>
              <a:rPr lang="en-US" sz="2400"/>
              <a:t>layers.</a:t>
            </a:r>
          </a:p>
          <a:p>
            <a:r>
              <a:rPr lang="en-US" sz="2400"/>
              <a:t>• Chlorenchymatous cells are thin walled, oval, full of chloroplasts and </a:t>
            </a:r>
          </a:p>
          <a:p>
            <a:r>
              <a:rPr lang="en-US" sz="2400"/>
              <a:t>enclose many intercellular spaces.</a:t>
            </a:r>
          </a:p>
          <a:p>
            <a:r>
              <a:rPr lang="en-US" sz="2400"/>
              <a:t>• Endodermis is clearly developed and made up of many, tubular, thick-</a:t>
            </a:r>
          </a:p>
          <a:p>
            <a:r>
              <a:rPr lang="en-US" sz="2400"/>
              <a:t>walled cells.</a:t>
            </a:r>
          </a:p>
          <a:p>
            <a:r>
              <a:rPr lang="en-US" sz="2400"/>
              <a:t>Pericycle:</a:t>
            </a:r>
          </a:p>
          <a:p>
            <a:r>
              <a:rPr lang="en-US" sz="2400"/>
              <a:t>• Inner to the endodermis is present parenchymatous pericycle but at </a:t>
            </a:r>
          </a:p>
          <a:p>
            <a:r>
              <a:rPr lang="en-US" sz="2400"/>
              <a:t>some places it is represented by isolated patches of sclerenchyma</a:t>
            </a:r>
            <a:r>
              <a:rPr lang="en-US"/>
              <a:t>.</a:t>
            </a:r>
          </a:p>
        </p:txBody>
      </p:sp>
    </p:spTree>
    <p:extLst>
      <p:ext uri="{BB962C8B-B14F-4D97-AF65-F5344CB8AC3E}">
        <p14:creationId xmlns:p14="http://schemas.microsoft.com/office/powerpoint/2010/main" xmlns="" val="3631610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xmlns="" id="{1DB8D3C8-D3C1-5A4A-BFAB-3FFEBB65AC30}"/>
              </a:ext>
            </a:extLst>
          </p:cNvPr>
          <p:cNvPicPr>
            <a:picLocks noGrp="1" noChangeAspect="1"/>
          </p:cNvPicPr>
          <p:nvPr>
            <p:ph sz="quarter" idx="13"/>
          </p:nvPr>
        </p:nvPicPr>
        <p:blipFill>
          <a:blip r:embed="rId2"/>
          <a:stretch>
            <a:fillRect/>
          </a:stretch>
        </p:blipFill>
        <p:spPr>
          <a:xfrm>
            <a:off x="256134" y="1756352"/>
            <a:ext cx="6133771" cy="4821548"/>
          </a:xfrm>
        </p:spPr>
      </p:pic>
      <p:pic>
        <p:nvPicPr>
          <p:cNvPr id="5" name="Picture 5">
            <a:extLst>
              <a:ext uri="{FF2B5EF4-FFF2-40B4-BE49-F238E27FC236}">
                <a16:creationId xmlns:a16="http://schemas.microsoft.com/office/drawing/2014/main" xmlns="" id="{39655A54-CA05-F745-9691-A0DCF9F68804}"/>
              </a:ext>
            </a:extLst>
          </p:cNvPr>
          <p:cNvPicPr>
            <a:picLocks noChangeAspect="1"/>
          </p:cNvPicPr>
          <p:nvPr/>
        </p:nvPicPr>
        <p:blipFill>
          <a:blip r:embed="rId3"/>
          <a:stretch>
            <a:fillRect/>
          </a:stretch>
        </p:blipFill>
        <p:spPr>
          <a:xfrm>
            <a:off x="6622905" y="512269"/>
            <a:ext cx="5312961" cy="6065631"/>
          </a:xfrm>
          <a:prstGeom prst="rect">
            <a:avLst/>
          </a:prstGeom>
        </p:spPr>
      </p:pic>
    </p:spTree>
    <p:extLst>
      <p:ext uri="{BB962C8B-B14F-4D97-AF65-F5344CB8AC3E}">
        <p14:creationId xmlns:p14="http://schemas.microsoft.com/office/powerpoint/2010/main" xmlns="" val="4115875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AC7023A3-B7BD-8B41-A253-C5766AF5744C}"/>
              </a:ext>
            </a:extLst>
          </p:cNvPr>
          <p:cNvSpPr txBox="1"/>
          <p:nvPr/>
        </p:nvSpPr>
        <p:spPr>
          <a:xfrm>
            <a:off x="1361171" y="1505394"/>
            <a:ext cx="10117311" cy="4893647"/>
          </a:xfrm>
          <a:prstGeom prst="rect">
            <a:avLst/>
          </a:prstGeom>
          <a:noFill/>
        </p:spPr>
        <p:txBody>
          <a:bodyPr wrap="square">
            <a:spAutoFit/>
          </a:bodyPr>
          <a:lstStyle/>
          <a:p>
            <a:r>
              <a:rPr lang="en-US" sz="2400"/>
              <a:t>Vascular System:</a:t>
            </a:r>
          </a:p>
          <a:p>
            <a:r>
              <a:rPr lang="en-US" sz="2400"/>
              <a:t>• Vascular bundles are present in three rings. In the innermost ring are </a:t>
            </a:r>
          </a:p>
          <a:p>
            <a:r>
              <a:rPr lang="en-US" sz="2400"/>
              <a:t>present two large bundles; in the middle ring the number ranges from </a:t>
            </a:r>
          </a:p>
          <a:p>
            <a:r>
              <a:rPr lang="en-US" sz="2400"/>
              <a:t>6 to 14 while the outermost ring consists of 15 to 20 vascular bundles.</a:t>
            </a:r>
          </a:p>
          <a:p>
            <a:r>
              <a:rPr lang="en-US" sz="2400"/>
              <a:t>• Vascular bundles of innermost and middle rings are medullary bundles.</a:t>
            </a:r>
          </a:p>
          <a:p>
            <a:r>
              <a:rPr lang="en-US" sz="2400"/>
              <a:t>• Vascular bundles are conjoint, collateral and endarch.</a:t>
            </a:r>
          </a:p>
          <a:p>
            <a:r>
              <a:rPr lang="en-US" sz="2400"/>
              <a:t>• Two vascular bundles of the </a:t>
            </a:r>
          </a:p>
          <a:p>
            <a:r>
              <a:rPr lang="en-US" sz="2400"/>
              <a:t>innermost ring arc large, oval and </a:t>
            </a:r>
          </a:p>
          <a:p>
            <a:r>
              <a:rPr lang="en-US" sz="2400"/>
              <a:t>lie opposite to each other with </a:t>
            </a:r>
          </a:p>
          <a:p>
            <a:r>
              <a:rPr lang="en-US" sz="2400"/>
              <a:t>their xylem facing towards centre </a:t>
            </a:r>
          </a:p>
          <a:p>
            <a:r>
              <a:rPr lang="en-US" sz="2400"/>
              <a:t>and phloem outwards.</a:t>
            </a:r>
          </a:p>
          <a:p>
            <a:r>
              <a:rPr lang="en-US" sz="2400"/>
              <a:t>• Middle ring consists of 6-14 small </a:t>
            </a:r>
          </a:p>
          <a:p>
            <a:r>
              <a:rPr lang="en-US" sz="2400"/>
              <a:t>vascular bundles.</a:t>
            </a:r>
          </a:p>
        </p:txBody>
      </p:sp>
    </p:spTree>
    <p:extLst>
      <p:ext uri="{BB962C8B-B14F-4D97-AF65-F5344CB8AC3E}">
        <p14:creationId xmlns:p14="http://schemas.microsoft.com/office/powerpoint/2010/main" xmlns="" val="4133440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E50DB801-A038-8F4F-8660-F30425897727}"/>
              </a:ext>
            </a:extLst>
          </p:cNvPr>
          <p:cNvSpPr txBox="1"/>
          <p:nvPr/>
        </p:nvSpPr>
        <p:spPr>
          <a:xfrm>
            <a:off x="896471" y="1722212"/>
            <a:ext cx="10867419" cy="4524315"/>
          </a:xfrm>
          <a:prstGeom prst="rect">
            <a:avLst/>
          </a:prstGeom>
          <a:noFill/>
        </p:spPr>
        <p:txBody>
          <a:bodyPr wrap="square">
            <a:spAutoFit/>
          </a:bodyPr>
          <a:lstStyle/>
          <a:p>
            <a:r>
              <a:rPr lang="en-US" sz="2400"/>
              <a:t>Vascular bundles of inner and </a:t>
            </a:r>
          </a:p>
          <a:p>
            <a:r>
              <a:rPr lang="en-US" sz="2400"/>
              <a:t>middle rings may show a little </a:t>
            </a:r>
          </a:p>
          <a:p>
            <a:r>
              <a:rPr lang="en-US" sz="2400"/>
              <a:t>secondary growth.</a:t>
            </a:r>
          </a:p>
          <a:p>
            <a:r>
              <a:rPr lang="en-US" sz="2400"/>
              <a:t>• Phloem consists of sieve tubes, </a:t>
            </a:r>
          </a:p>
          <a:p>
            <a:r>
              <a:rPr lang="en-US" sz="2400"/>
              <a:t>companion cells and phloem </a:t>
            </a:r>
          </a:p>
          <a:p>
            <a:r>
              <a:rPr lang="en-US" sz="2400"/>
              <a:t>parenchyma while the xylem </a:t>
            </a:r>
          </a:p>
          <a:p>
            <a:r>
              <a:rPr lang="en-US" sz="2400"/>
              <a:t>consists of vessels, tracheids and </a:t>
            </a:r>
          </a:p>
          <a:p>
            <a:r>
              <a:rPr lang="en-US" sz="2400"/>
              <a:t>xylem parenchyma.</a:t>
            </a:r>
          </a:p>
          <a:p>
            <a:r>
              <a:rPr lang="en-US" sz="2400"/>
              <a:t>• Outermost ring of the vascular </a:t>
            </a:r>
          </a:p>
          <a:p>
            <a:r>
              <a:rPr lang="en-US" sz="2400"/>
              <a:t>bundles contains inter-fascicular </a:t>
            </a:r>
          </a:p>
          <a:p>
            <a:r>
              <a:rPr lang="en-US" sz="2400"/>
              <a:t>cambium which is absent in other </a:t>
            </a:r>
          </a:p>
          <a:p>
            <a:r>
              <a:rPr lang="en-US" sz="2400"/>
              <a:t>two rings.</a:t>
            </a:r>
          </a:p>
        </p:txBody>
      </p:sp>
      <p:pic>
        <p:nvPicPr>
          <p:cNvPr id="2" name="Picture 2">
            <a:extLst>
              <a:ext uri="{FF2B5EF4-FFF2-40B4-BE49-F238E27FC236}">
                <a16:creationId xmlns:a16="http://schemas.microsoft.com/office/drawing/2014/main" xmlns="" id="{8E6CB908-4D57-6447-B4ED-D72395C84738}"/>
              </a:ext>
            </a:extLst>
          </p:cNvPr>
          <p:cNvPicPr>
            <a:picLocks noChangeAspect="1"/>
          </p:cNvPicPr>
          <p:nvPr/>
        </p:nvPicPr>
        <p:blipFill>
          <a:blip r:embed="rId2"/>
          <a:stretch>
            <a:fillRect/>
          </a:stretch>
        </p:blipFill>
        <p:spPr>
          <a:xfrm>
            <a:off x="5634958" y="1373375"/>
            <a:ext cx="6128932" cy="5011692"/>
          </a:xfrm>
          <a:prstGeom prst="rect">
            <a:avLst/>
          </a:prstGeom>
        </p:spPr>
      </p:pic>
    </p:spTree>
    <p:extLst>
      <p:ext uri="{BB962C8B-B14F-4D97-AF65-F5344CB8AC3E}">
        <p14:creationId xmlns:p14="http://schemas.microsoft.com/office/powerpoint/2010/main" xmlns="" val="3265361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770354DB-D6AB-6D4E-94BF-BAD94A963DE2}"/>
              </a:ext>
            </a:extLst>
          </p:cNvPr>
          <p:cNvSpPr txBox="1"/>
          <p:nvPr/>
        </p:nvSpPr>
        <p:spPr>
          <a:xfrm>
            <a:off x="1335558" y="1168215"/>
            <a:ext cx="9952653" cy="3785652"/>
          </a:xfrm>
          <a:prstGeom prst="rect">
            <a:avLst/>
          </a:prstGeom>
          <a:noFill/>
        </p:spPr>
        <p:txBody>
          <a:bodyPr wrap="square">
            <a:spAutoFit/>
          </a:bodyPr>
          <a:lstStyle/>
          <a:p>
            <a:r>
              <a:rPr lang="en-US" sz="2400"/>
              <a:t>Cambium develops secondarily from the pericycle and becomes active. </a:t>
            </a:r>
          </a:p>
          <a:p>
            <a:r>
              <a:rPr lang="en-US" sz="2400"/>
              <a:t>It cuts secondary phloem towards outer side and secondary xylem </a:t>
            </a:r>
          </a:p>
          <a:p>
            <a:r>
              <a:rPr lang="en-US" sz="2400"/>
              <a:t>towards inner side. Due to these changes the primary phloem becomes </a:t>
            </a:r>
          </a:p>
          <a:p>
            <a:r>
              <a:rPr lang="en-US" sz="2400"/>
              <a:t>crushed and present next to pericycle. Primary xylem is situated near </a:t>
            </a:r>
          </a:p>
          <a:p>
            <a:r>
              <a:rPr lang="en-US" sz="2400"/>
              <a:t>the pith.</a:t>
            </a:r>
          </a:p>
          <a:p>
            <a:r>
              <a:rPr lang="en-US" sz="2400"/>
              <a:t>• Interfascicular cambium also soon becomes active and cuts internally </a:t>
            </a:r>
          </a:p>
          <a:p>
            <a:r>
              <a:rPr lang="en-US" sz="2400"/>
              <a:t>the row of cells which become thick walled and lignified and are known </a:t>
            </a:r>
          </a:p>
          <a:p>
            <a:r>
              <a:rPr lang="en-US" sz="2400"/>
              <a:t>as conjunctive tissue.</a:t>
            </a:r>
          </a:p>
          <a:p>
            <a:r>
              <a:rPr lang="en-US" sz="2400"/>
              <a:t>Pith:</a:t>
            </a:r>
          </a:p>
          <a:p>
            <a:r>
              <a:rPr lang="en-US" sz="2400"/>
              <a:t>• It is well developed, parenchymatous and present in the centre</a:t>
            </a:r>
            <a:r>
              <a:rPr lang="en-US"/>
              <a:t>.</a:t>
            </a:r>
          </a:p>
        </p:txBody>
      </p:sp>
    </p:spTree>
    <p:extLst>
      <p:ext uri="{BB962C8B-B14F-4D97-AF65-F5344CB8AC3E}">
        <p14:creationId xmlns:p14="http://schemas.microsoft.com/office/powerpoint/2010/main" xmlns="" val="4078160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xmlns="" id="{2FD5E3E6-10EF-E04D-B178-74EBC1C6DB64}"/>
              </a:ext>
            </a:extLst>
          </p:cNvPr>
          <p:cNvPicPr>
            <a:picLocks noGrp="1" noChangeAspect="1"/>
          </p:cNvPicPr>
          <p:nvPr>
            <p:ph sz="quarter" idx="13"/>
          </p:nvPr>
        </p:nvPicPr>
        <p:blipFill>
          <a:blip r:embed="rId2"/>
          <a:stretch>
            <a:fillRect/>
          </a:stretch>
        </p:blipFill>
        <p:spPr>
          <a:xfrm>
            <a:off x="2892867" y="1274360"/>
            <a:ext cx="6406265" cy="4309279"/>
          </a:xfrm>
          <a:effectLst/>
        </p:spPr>
      </p:pic>
    </p:spTree>
    <p:extLst>
      <p:ext uri="{BB962C8B-B14F-4D97-AF65-F5344CB8AC3E}">
        <p14:creationId xmlns:p14="http://schemas.microsoft.com/office/powerpoint/2010/main" xmlns="" val="1318288826"/>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xmlns=""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otalTime>0</TotalTime>
  <Words>1141</Words>
  <Application>Microsoft Office PowerPoint</Application>
  <PresentationFormat>Custom</PresentationFormat>
  <Paragraphs>147</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Droplet</vt:lpstr>
      <vt:lpstr>Secondary growth And   Anomalous secondary growth  In  boerhaaviA (dicot)   Dracaena (monocot)  </vt:lpstr>
      <vt:lpstr>Secondary growth </vt:lpstr>
      <vt:lpstr>Structure of cambium</vt:lpstr>
      <vt:lpstr>Slide 4</vt:lpstr>
      <vt:lpstr>Seasonal activity of cambium</vt:lpstr>
      <vt:lpstr>Slide 6</vt:lpstr>
      <vt:lpstr>Secondary growth in stem</vt:lpstr>
      <vt:lpstr>Slide 8</vt:lpstr>
      <vt:lpstr>Secondary growth in  roots</vt:lpstr>
      <vt:lpstr>Slide 10</vt:lpstr>
      <vt:lpstr>Wood The term wood is used for sec. Xylem produced due to  activity of  cambium in the stems of gymnosperm and dicotyledon angiosperm     </vt:lpstr>
      <vt:lpstr>Anomalous secondary growth</vt:lpstr>
      <vt:lpstr>Anomalous Secondary Thickening in Dracaena stem (Monocot)</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Secondary growth  And Anomalous secondary growth in  boerhaavia (dicot)  Dracaena( monocot) </dc:title>
  <cp:lastModifiedBy>Dhanmanti</cp:lastModifiedBy>
  <cp:revision>12</cp:revision>
  <dcterms:created xsi:type="dcterms:W3CDTF">2022-02-27T09:03:50Z</dcterms:created>
  <dcterms:modified xsi:type="dcterms:W3CDTF">2022-07-20T02:27:29Z</dcterms:modified>
</cp:coreProperties>
</file>